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9" r:id="rId1"/>
  </p:sldMasterIdLst>
  <p:notesMasterIdLst>
    <p:notesMasterId r:id="rId62"/>
  </p:notesMasterIdLst>
  <p:handoutMasterIdLst>
    <p:handoutMasterId r:id="rId63"/>
  </p:handoutMasterIdLst>
  <p:sldIdLst>
    <p:sldId id="256" r:id="rId2"/>
    <p:sldId id="272" r:id="rId3"/>
    <p:sldId id="291" r:id="rId4"/>
    <p:sldId id="294" r:id="rId5"/>
    <p:sldId id="332" r:id="rId6"/>
    <p:sldId id="333" r:id="rId7"/>
    <p:sldId id="334" r:id="rId8"/>
    <p:sldId id="335" r:id="rId9"/>
    <p:sldId id="336" r:id="rId10"/>
    <p:sldId id="330" r:id="rId11"/>
    <p:sldId id="337" r:id="rId12"/>
    <p:sldId id="338"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7" r:id="rId30"/>
    <p:sldId id="358" r:id="rId31"/>
    <p:sldId id="359" r:id="rId32"/>
    <p:sldId id="360" r:id="rId33"/>
    <p:sldId id="361" r:id="rId34"/>
    <p:sldId id="362" r:id="rId35"/>
    <p:sldId id="363" r:id="rId36"/>
    <p:sldId id="364" r:id="rId37"/>
    <p:sldId id="366" r:id="rId38"/>
    <p:sldId id="368" r:id="rId39"/>
    <p:sldId id="370" r:id="rId40"/>
    <p:sldId id="371" r:id="rId41"/>
    <p:sldId id="372" r:id="rId42"/>
    <p:sldId id="373" r:id="rId43"/>
    <p:sldId id="374" r:id="rId44"/>
    <p:sldId id="375" r:id="rId45"/>
    <p:sldId id="376" r:id="rId46"/>
    <p:sldId id="377" r:id="rId47"/>
    <p:sldId id="378" r:id="rId48"/>
    <p:sldId id="382" r:id="rId49"/>
    <p:sldId id="383" r:id="rId50"/>
    <p:sldId id="385" r:id="rId51"/>
    <p:sldId id="386" r:id="rId52"/>
    <p:sldId id="388" r:id="rId53"/>
    <p:sldId id="389" r:id="rId54"/>
    <p:sldId id="391" r:id="rId55"/>
    <p:sldId id="392" r:id="rId56"/>
    <p:sldId id="393" r:id="rId57"/>
    <p:sldId id="395" r:id="rId58"/>
    <p:sldId id="396" r:id="rId59"/>
    <p:sldId id="397" r:id="rId60"/>
    <p:sldId id="29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E79CA3-2981-4122-81DE-402D03C70406}">
          <p14:sldIdLst>
            <p14:sldId id="256"/>
            <p14:sldId id="272"/>
            <p14:sldId id="291"/>
            <p14:sldId id="294"/>
            <p14:sldId id="332"/>
            <p14:sldId id="333"/>
            <p14:sldId id="334"/>
            <p14:sldId id="335"/>
            <p14:sldId id="336"/>
            <p14:sldId id="330"/>
            <p14:sldId id="337"/>
            <p14:sldId id="338"/>
            <p14:sldId id="340"/>
            <p14:sldId id="341"/>
            <p14:sldId id="342"/>
            <p14:sldId id="343"/>
            <p14:sldId id="344"/>
            <p14:sldId id="345"/>
            <p14:sldId id="346"/>
            <p14:sldId id="347"/>
            <p14:sldId id="348"/>
            <p14:sldId id="349"/>
            <p14:sldId id="350"/>
            <p14:sldId id="351"/>
            <p14:sldId id="352"/>
            <p14:sldId id="353"/>
            <p14:sldId id="354"/>
            <p14:sldId id="355"/>
            <p14:sldId id="357"/>
            <p14:sldId id="358"/>
            <p14:sldId id="359"/>
            <p14:sldId id="360"/>
            <p14:sldId id="361"/>
            <p14:sldId id="362"/>
            <p14:sldId id="363"/>
            <p14:sldId id="364"/>
            <p14:sldId id="366"/>
            <p14:sldId id="368"/>
            <p14:sldId id="370"/>
            <p14:sldId id="371"/>
            <p14:sldId id="372"/>
            <p14:sldId id="373"/>
            <p14:sldId id="374"/>
            <p14:sldId id="375"/>
            <p14:sldId id="376"/>
            <p14:sldId id="377"/>
            <p14:sldId id="378"/>
            <p14:sldId id="382"/>
            <p14:sldId id="383"/>
            <p14:sldId id="385"/>
            <p14:sldId id="386"/>
            <p14:sldId id="388"/>
            <p14:sldId id="389"/>
            <p14:sldId id="391"/>
            <p14:sldId id="392"/>
            <p14:sldId id="393"/>
            <p14:sldId id="395"/>
            <p14:sldId id="396"/>
            <p14:sldId id="397"/>
          </p14:sldIdLst>
        </p14:section>
        <p14:section name="Untitled Section" id="{DCC83278-1E1E-47B5-9740-8C32E0A285CE}">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66FF"/>
    <a:srgbClr val="CC3300"/>
    <a:srgbClr val="660066"/>
    <a:srgbClr val="6600FF"/>
    <a:srgbClr val="FF0066"/>
    <a:srgbClr val="F0F0F0"/>
    <a:srgbClr val="00FFCC"/>
    <a:srgbClr val="FF99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2" autoAdjust="0"/>
  </p:normalViewPr>
  <p:slideViewPr>
    <p:cSldViewPr>
      <p:cViewPr varScale="1">
        <p:scale>
          <a:sx n="104" d="100"/>
          <a:sy n="104" d="100"/>
        </p:scale>
        <p:origin x="834" y="114"/>
      </p:cViewPr>
      <p:guideLst>
        <p:guide orient="horz" pos="2160"/>
        <p:guide pos="3840"/>
      </p:guideLst>
    </p:cSldViewPr>
  </p:slideViewPr>
  <p:notesTextViewPr>
    <p:cViewPr>
      <p:scale>
        <a:sx n="1" d="1"/>
        <a:sy n="1" d="1"/>
      </p:scale>
      <p:origin x="0" y="0"/>
    </p:cViewPr>
  </p:notesTextViewPr>
  <p:sorterViewPr>
    <p:cViewPr>
      <p:scale>
        <a:sx n="66" d="100"/>
        <a:sy n="66" d="100"/>
      </p:scale>
      <p:origin x="0" y="20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lvl1pPr>
          </a:lstStyle>
          <a:p>
            <a:endParaRPr lang="th-TH" altLang="th-TH"/>
          </a:p>
        </p:txBody>
      </p:sp>
      <p:sp>
        <p:nvSpPr>
          <p:cNvPr id="2048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lvl1pPr>
          </a:lstStyle>
          <a:p>
            <a:endParaRPr lang="th-TH" altLang="th-TH"/>
          </a:p>
        </p:txBody>
      </p:sp>
      <p:sp>
        <p:nvSpPr>
          <p:cNvPr id="2048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800"/>
            </a:lvl1pPr>
          </a:lstStyle>
          <a:p>
            <a:endParaRPr lang="th-TH" altLang="th-TH"/>
          </a:p>
        </p:txBody>
      </p:sp>
      <p:sp>
        <p:nvSpPr>
          <p:cNvPr id="2048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800"/>
            </a:lvl1pPr>
          </a:lstStyle>
          <a:p>
            <a:fld id="{A67A06EF-FC7D-464B-9599-B1F8D581DC5D}" type="slidenum">
              <a:rPr lang="th-TH" altLang="th-TH"/>
              <a:pPr/>
              <a:t>‹#›</a:t>
            </a:fld>
            <a:endParaRPr lang="th-TH" altLang="th-TH"/>
          </a:p>
        </p:txBody>
      </p:sp>
    </p:spTree>
    <p:extLst>
      <p:ext uri="{BB962C8B-B14F-4D97-AF65-F5344CB8AC3E}">
        <p14:creationId xmlns:p14="http://schemas.microsoft.com/office/powerpoint/2010/main" val="4159553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314301"/>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1pPr>
    <a:lvl2pPr marL="4572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2pPr>
    <a:lvl3pPr marL="9144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3pPr>
    <a:lvl4pPr marL="13716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4pPr>
    <a:lvl5pPr marL="1828800" algn="l" defTabSz="762000" rtl="0" eaLnBrk="0" fontAlgn="base" hangingPunct="0">
      <a:spcBef>
        <a:spcPct val="30000"/>
      </a:spcBef>
      <a:spcAft>
        <a:spcPct val="0"/>
      </a:spcAft>
      <a:defRPr sz="1200" kern="1200">
        <a:solidFill>
          <a:schemeClr val="tx1"/>
        </a:solidFill>
        <a:latin typeface="CordiaUPC" pitchFamily="34" charset="-34"/>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3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tLang="th-T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th-TH" altLang="th-TH"/>
          </a:p>
        </p:txBody>
      </p:sp>
      <p:sp>
        <p:nvSpPr>
          <p:cNvPr id="5" name="Footer Placeholder 4"/>
          <p:cNvSpPr>
            <a:spLocks noGrp="1"/>
          </p:cNvSpPr>
          <p:nvPr>
            <p:ph type="ftr" sz="quarter" idx="11"/>
          </p:nvPr>
        </p:nvSpPr>
        <p:spPr/>
        <p:txBody>
          <a:bodyPr/>
          <a:lstStyle/>
          <a:p>
            <a:endParaRPr lang="th-TH" altLang="th-TH"/>
          </a:p>
        </p:txBody>
      </p:sp>
      <p:sp>
        <p:nvSpPr>
          <p:cNvPr id="6" name="Slide Number Placeholder 5"/>
          <p:cNvSpPr>
            <a:spLocks noGrp="1"/>
          </p:cNvSpPr>
          <p:nvPr>
            <p:ph type="sldNum" sz="quarter" idx="12"/>
          </p:nvPr>
        </p:nvSpPr>
        <p:spPr/>
        <p:txBody>
          <a:bodyPr/>
          <a:lstStyle/>
          <a:p>
            <a:fld id="{CD4D4422-12D4-45BB-90BC-D692B72B9767}" type="slidenum">
              <a:rPr lang="th-TH" altLang="th-TH" smtClean="0"/>
              <a:pPr/>
              <a:t>‹#›</a:t>
            </a:fld>
            <a:endParaRPr lang="th-TH" altLang="th-T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01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ltLang="th-TH"/>
          </a:p>
        </p:txBody>
      </p:sp>
      <p:sp>
        <p:nvSpPr>
          <p:cNvPr id="5" name="Footer Placeholder 4"/>
          <p:cNvSpPr>
            <a:spLocks noGrp="1"/>
          </p:cNvSpPr>
          <p:nvPr>
            <p:ph type="ftr" sz="quarter" idx="11"/>
          </p:nvPr>
        </p:nvSpPr>
        <p:spPr/>
        <p:txBody>
          <a:bodyPr/>
          <a:lstStyle/>
          <a:p>
            <a:endParaRPr lang="th-TH" altLang="th-TH"/>
          </a:p>
        </p:txBody>
      </p:sp>
      <p:sp>
        <p:nvSpPr>
          <p:cNvPr id="6" name="Slide Number Placeholder 5"/>
          <p:cNvSpPr>
            <a:spLocks noGrp="1"/>
          </p:cNvSpPr>
          <p:nvPr>
            <p:ph type="sldNum" sz="quarter" idx="12"/>
          </p:nvPr>
        </p:nvSpPr>
        <p:spPr/>
        <p:txBody>
          <a:bodyPr/>
          <a:lstStyle/>
          <a:p>
            <a:r>
              <a:rPr lang="th-TH" altLang="th-TH"/>
              <a:t>Page </a:t>
            </a:r>
            <a:fld id="{0F7C60FF-9D5E-4669-B1C1-70192814E5D4}" type="slidenum">
              <a:rPr lang="th-TH" altLang="th-TH" smtClean="0"/>
              <a:pPr/>
              <a:t>‹#›</a:t>
            </a:fld>
            <a:r>
              <a:rPr lang="th-TH" altLang="th-TH"/>
              <a:t> </a:t>
            </a:r>
          </a:p>
        </p:txBody>
      </p:sp>
    </p:spTree>
    <p:extLst>
      <p:ext uri="{BB962C8B-B14F-4D97-AF65-F5344CB8AC3E}">
        <p14:creationId xmlns:p14="http://schemas.microsoft.com/office/powerpoint/2010/main" val="2983013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ltLang="th-TH"/>
          </a:p>
        </p:txBody>
      </p:sp>
      <p:sp>
        <p:nvSpPr>
          <p:cNvPr id="5" name="Footer Placeholder 4"/>
          <p:cNvSpPr>
            <a:spLocks noGrp="1"/>
          </p:cNvSpPr>
          <p:nvPr>
            <p:ph type="ftr" sz="quarter" idx="11"/>
          </p:nvPr>
        </p:nvSpPr>
        <p:spPr/>
        <p:txBody>
          <a:bodyPr/>
          <a:lstStyle/>
          <a:p>
            <a:endParaRPr lang="th-TH" altLang="th-TH"/>
          </a:p>
        </p:txBody>
      </p:sp>
      <p:sp>
        <p:nvSpPr>
          <p:cNvPr id="6" name="Slide Number Placeholder 5"/>
          <p:cNvSpPr>
            <a:spLocks noGrp="1"/>
          </p:cNvSpPr>
          <p:nvPr>
            <p:ph type="sldNum" sz="quarter" idx="12"/>
          </p:nvPr>
        </p:nvSpPr>
        <p:spPr/>
        <p:txBody>
          <a:bodyPr/>
          <a:lstStyle/>
          <a:p>
            <a:r>
              <a:rPr lang="th-TH" altLang="th-TH"/>
              <a:t>Page </a:t>
            </a:r>
            <a:fld id="{25E7A32E-220B-4C4C-996D-9984EF5DEF58}" type="slidenum">
              <a:rPr lang="th-TH" altLang="th-TH" smtClean="0"/>
              <a:pPr/>
              <a:t>‹#›</a:t>
            </a:fld>
            <a:r>
              <a:rPr lang="th-TH" altLang="th-TH"/>
              <a:t> </a:t>
            </a:r>
          </a:p>
        </p:txBody>
      </p:sp>
    </p:spTree>
    <p:extLst>
      <p:ext uri="{BB962C8B-B14F-4D97-AF65-F5344CB8AC3E}">
        <p14:creationId xmlns:p14="http://schemas.microsoft.com/office/powerpoint/2010/main" val="141091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th-TH" altLang="th-TH"/>
          </a:p>
        </p:txBody>
      </p:sp>
      <p:sp>
        <p:nvSpPr>
          <p:cNvPr id="5" name="Footer Placeholder 4"/>
          <p:cNvSpPr>
            <a:spLocks noGrp="1"/>
          </p:cNvSpPr>
          <p:nvPr>
            <p:ph type="ftr" sz="quarter" idx="11"/>
          </p:nvPr>
        </p:nvSpPr>
        <p:spPr/>
        <p:txBody>
          <a:bodyPr/>
          <a:lstStyle/>
          <a:p>
            <a:endParaRPr lang="th-TH" altLang="th-TH"/>
          </a:p>
        </p:txBody>
      </p:sp>
      <p:sp>
        <p:nvSpPr>
          <p:cNvPr id="6" name="Slide Number Placeholder 5"/>
          <p:cNvSpPr>
            <a:spLocks noGrp="1"/>
          </p:cNvSpPr>
          <p:nvPr>
            <p:ph type="sldNum" sz="quarter" idx="12"/>
          </p:nvPr>
        </p:nvSpPr>
        <p:spPr/>
        <p:txBody>
          <a:bodyPr/>
          <a:lstStyle/>
          <a:p>
            <a:r>
              <a:rPr lang="th-TH" altLang="th-TH"/>
              <a:t>Page </a:t>
            </a:r>
            <a:fld id="{B73F5909-BA4A-4F15-9805-8B6CA4093C6E}" type="slidenum">
              <a:rPr lang="th-TH" altLang="th-TH" smtClean="0"/>
              <a:pPr/>
              <a:t>‹#›</a:t>
            </a:fld>
            <a:r>
              <a:rPr lang="th-TH" altLang="th-TH"/>
              <a:t> </a:t>
            </a:r>
          </a:p>
        </p:txBody>
      </p:sp>
    </p:spTree>
    <p:extLst>
      <p:ext uri="{BB962C8B-B14F-4D97-AF65-F5344CB8AC3E}">
        <p14:creationId xmlns:p14="http://schemas.microsoft.com/office/powerpoint/2010/main" val="6541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th-TH" altLang="th-TH"/>
          </a:p>
        </p:txBody>
      </p:sp>
      <p:sp>
        <p:nvSpPr>
          <p:cNvPr id="5" name="Footer Placeholder 4"/>
          <p:cNvSpPr>
            <a:spLocks noGrp="1"/>
          </p:cNvSpPr>
          <p:nvPr>
            <p:ph type="ftr" sz="quarter" idx="11"/>
          </p:nvPr>
        </p:nvSpPr>
        <p:spPr/>
        <p:txBody>
          <a:bodyPr/>
          <a:lstStyle/>
          <a:p>
            <a:endParaRPr lang="th-TH" altLang="th-TH"/>
          </a:p>
        </p:txBody>
      </p:sp>
      <p:sp>
        <p:nvSpPr>
          <p:cNvPr id="6" name="Slide Number Placeholder 5"/>
          <p:cNvSpPr>
            <a:spLocks noGrp="1"/>
          </p:cNvSpPr>
          <p:nvPr>
            <p:ph type="sldNum" sz="quarter" idx="12"/>
          </p:nvPr>
        </p:nvSpPr>
        <p:spPr/>
        <p:txBody>
          <a:bodyPr/>
          <a:lstStyle/>
          <a:p>
            <a:r>
              <a:rPr lang="th-TH" altLang="th-TH"/>
              <a:t>Page </a:t>
            </a:r>
            <a:fld id="{F66A67CC-1C24-4EF7-8B9F-A8C629680DEA}" type="slidenum">
              <a:rPr lang="th-TH" altLang="th-TH" smtClean="0"/>
              <a:pPr/>
              <a:t>‹#›</a:t>
            </a:fld>
            <a:r>
              <a:rPr lang="th-TH" altLang="th-TH"/>
              <a:t> </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0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th-TH" altLang="th-TH"/>
          </a:p>
        </p:txBody>
      </p:sp>
      <p:sp>
        <p:nvSpPr>
          <p:cNvPr id="6" name="Footer Placeholder 5"/>
          <p:cNvSpPr>
            <a:spLocks noGrp="1"/>
          </p:cNvSpPr>
          <p:nvPr>
            <p:ph type="ftr" sz="quarter" idx="11"/>
          </p:nvPr>
        </p:nvSpPr>
        <p:spPr/>
        <p:txBody>
          <a:bodyPr/>
          <a:lstStyle/>
          <a:p>
            <a:endParaRPr lang="th-TH" altLang="th-TH"/>
          </a:p>
        </p:txBody>
      </p:sp>
      <p:sp>
        <p:nvSpPr>
          <p:cNvPr id="7" name="Slide Number Placeholder 6"/>
          <p:cNvSpPr>
            <a:spLocks noGrp="1"/>
          </p:cNvSpPr>
          <p:nvPr>
            <p:ph type="sldNum" sz="quarter" idx="12"/>
          </p:nvPr>
        </p:nvSpPr>
        <p:spPr/>
        <p:txBody>
          <a:bodyPr/>
          <a:lstStyle/>
          <a:p>
            <a:r>
              <a:rPr lang="th-TH" altLang="th-TH"/>
              <a:t>Page </a:t>
            </a:r>
            <a:fld id="{FD475037-EF0F-4DE9-8899-94B158CE2FF0}" type="slidenum">
              <a:rPr lang="th-TH" altLang="th-TH" smtClean="0"/>
              <a:pPr/>
              <a:t>‹#›</a:t>
            </a:fld>
            <a:r>
              <a:rPr lang="th-TH" altLang="th-TH"/>
              <a:t> </a:t>
            </a:r>
          </a:p>
        </p:txBody>
      </p:sp>
    </p:spTree>
    <p:extLst>
      <p:ext uri="{BB962C8B-B14F-4D97-AF65-F5344CB8AC3E}">
        <p14:creationId xmlns:p14="http://schemas.microsoft.com/office/powerpoint/2010/main" val="2028172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th-TH" altLang="th-TH"/>
          </a:p>
        </p:txBody>
      </p:sp>
      <p:sp>
        <p:nvSpPr>
          <p:cNvPr id="8" name="Footer Placeholder 7"/>
          <p:cNvSpPr>
            <a:spLocks noGrp="1"/>
          </p:cNvSpPr>
          <p:nvPr>
            <p:ph type="ftr" sz="quarter" idx="11"/>
          </p:nvPr>
        </p:nvSpPr>
        <p:spPr/>
        <p:txBody>
          <a:bodyPr/>
          <a:lstStyle/>
          <a:p>
            <a:endParaRPr lang="th-TH" altLang="th-TH"/>
          </a:p>
        </p:txBody>
      </p:sp>
      <p:sp>
        <p:nvSpPr>
          <p:cNvPr id="9" name="Slide Number Placeholder 8"/>
          <p:cNvSpPr>
            <a:spLocks noGrp="1"/>
          </p:cNvSpPr>
          <p:nvPr>
            <p:ph type="sldNum" sz="quarter" idx="12"/>
          </p:nvPr>
        </p:nvSpPr>
        <p:spPr/>
        <p:txBody>
          <a:bodyPr/>
          <a:lstStyle/>
          <a:p>
            <a:r>
              <a:rPr lang="th-TH" altLang="th-TH"/>
              <a:t>Page </a:t>
            </a:r>
            <a:fld id="{BBE6D496-A9DF-4D7B-9E77-84FBDE54F8D8}" type="slidenum">
              <a:rPr lang="th-TH" altLang="th-TH" smtClean="0"/>
              <a:pPr/>
              <a:t>‹#›</a:t>
            </a:fld>
            <a:r>
              <a:rPr lang="th-TH" altLang="th-TH"/>
              <a:t> </a:t>
            </a:r>
          </a:p>
        </p:txBody>
      </p:sp>
    </p:spTree>
    <p:extLst>
      <p:ext uri="{BB962C8B-B14F-4D97-AF65-F5344CB8AC3E}">
        <p14:creationId xmlns:p14="http://schemas.microsoft.com/office/powerpoint/2010/main" val="4173506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th-TH" altLang="th-TH"/>
          </a:p>
        </p:txBody>
      </p:sp>
      <p:sp>
        <p:nvSpPr>
          <p:cNvPr id="4" name="Footer Placeholder 3"/>
          <p:cNvSpPr>
            <a:spLocks noGrp="1"/>
          </p:cNvSpPr>
          <p:nvPr>
            <p:ph type="ftr" sz="quarter" idx="11"/>
          </p:nvPr>
        </p:nvSpPr>
        <p:spPr/>
        <p:txBody>
          <a:bodyPr/>
          <a:lstStyle/>
          <a:p>
            <a:endParaRPr lang="th-TH" altLang="th-TH"/>
          </a:p>
        </p:txBody>
      </p:sp>
      <p:sp>
        <p:nvSpPr>
          <p:cNvPr id="5" name="Slide Number Placeholder 4"/>
          <p:cNvSpPr>
            <a:spLocks noGrp="1"/>
          </p:cNvSpPr>
          <p:nvPr>
            <p:ph type="sldNum" sz="quarter" idx="12"/>
          </p:nvPr>
        </p:nvSpPr>
        <p:spPr/>
        <p:txBody>
          <a:bodyPr/>
          <a:lstStyle/>
          <a:p>
            <a:r>
              <a:rPr lang="th-TH" altLang="th-TH"/>
              <a:t>Page </a:t>
            </a:r>
            <a:fld id="{F5070FDD-917B-40D7-92BE-0A5626CDE26D}" type="slidenum">
              <a:rPr lang="th-TH" altLang="th-TH" smtClean="0"/>
              <a:pPr/>
              <a:t>‹#›</a:t>
            </a:fld>
            <a:r>
              <a:rPr lang="th-TH" altLang="th-TH"/>
              <a:t> </a:t>
            </a:r>
          </a:p>
        </p:txBody>
      </p:sp>
    </p:spTree>
    <p:extLst>
      <p:ext uri="{BB962C8B-B14F-4D97-AF65-F5344CB8AC3E}">
        <p14:creationId xmlns:p14="http://schemas.microsoft.com/office/powerpoint/2010/main" val="110295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th-TH" altLang="th-TH"/>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h-TH" altLang="th-TH"/>
          </a:p>
        </p:txBody>
      </p:sp>
      <p:sp>
        <p:nvSpPr>
          <p:cNvPr id="9" name="Slide Number Placeholder 8"/>
          <p:cNvSpPr>
            <a:spLocks noGrp="1"/>
          </p:cNvSpPr>
          <p:nvPr>
            <p:ph type="sldNum" sz="quarter" idx="12"/>
          </p:nvPr>
        </p:nvSpPr>
        <p:spPr/>
        <p:txBody>
          <a:bodyPr/>
          <a:lstStyle/>
          <a:p>
            <a:r>
              <a:rPr lang="th-TH" altLang="th-TH"/>
              <a:t>Page </a:t>
            </a:r>
            <a:fld id="{03E5F3B0-A7D7-4044-AA04-752A986E391A}" type="slidenum">
              <a:rPr lang="th-TH" altLang="th-TH" smtClean="0"/>
              <a:pPr/>
              <a:t>‹#›</a:t>
            </a:fld>
            <a:r>
              <a:rPr lang="th-TH" altLang="th-TH"/>
              <a:t> </a:t>
            </a:r>
          </a:p>
        </p:txBody>
      </p:sp>
    </p:spTree>
    <p:extLst>
      <p:ext uri="{BB962C8B-B14F-4D97-AF65-F5344CB8AC3E}">
        <p14:creationId xmlns:p14="http://schemas.microsoft.com/office/powerpoint/2010/main" val="25164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th-TH" altLang="th-TH"/>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h-TH" altLang="th-TH"/>
          </a:p>
        </p:txBody>
      </p:sp>
      <p:sp>
        <p:nvSpPr>
          <p:cNvPr id="7" name="Slide Number Placeholder 6"/>
          <p:cNvSpPr>
            <a:spLocks noGrp="1"/>
          </p:cNvSpPr>
          <p:nvPr>
            <p:ph type="sldNum" sz="quarter" idx="12"/>
          </p:nvPr>
        </p:nvSpPr>
        <p:spPr/>
        <p:txBody>
          <a:bodyPr/>
          <a:lstStyle>
            <a:lvl1pPr>
              <a:defRPr>
                <a:solidFill>
                  <a:schemeClr val="tx2"/>
                </a:solidFill>
              </a:defRPr>
            </a:lvl1pPr>
          </a:lstStyle>
          <a:p>
            <a:r>
              <a:rPr lang="th-TH" altLang="th-TH"/>
              <a:t>Page </a:t>
            </a:r>
            <a:fld id="{BD56D704-6125-49DC-821E-B204482A4C04}" type="slidenum">
              <a:rPr lang="th-TH" altLang="th-TH" smtClean="0"/>
              <a:pPr/>
              <a:t>‹#›</a:t>
            </a:fld>
            <a:r>
              <a:rPr lang="th-TH" altLang="th-TH"/>
              <a:t> </a:t>
            </a:r>
          </a:p>
        </p:txBody>
      </p:sp>
    </p:spTree>
    <p:extLst>
      <p:ext uri="{BB962C8B-B14F-4D97-AF65-F5344CB8AC3E}">
        <p14:creationId xmlns:p14="http://schemas.microsoft.com/office/powerpoint/2010/main" val="525246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th-TH" altLang="th-TH"/>
          </a:p>
        </p:txBody>
      </p:sp>
      <p:sp>
        <p:nvSpPr>
          <p:cNvPr id="6" name="Footer Placeholder 5"/>
          <p:cNvSpPr>
            <a:spLocks noGrp="1"/>
          </p:cNvSpPr>
          <p:nvPr>
            <p:ph type="ftr" sz="quarter" idx="11"/>
          </p:nvPr>
        </p:nvSpPr>
        <p:spPr/>
        <p:txBody>
          <a:bodyPr/>
          <a:lstStyle/>
          <a:p>
            <a:endParaRPr lang="th-TH" altLang="th-TH"/>
          </a:p>
        </p:txBody>
      </p:sp>
      <p:sp>
        <p:nvSpPr>
          <p:cNvPr id="7" name="Slide Number Placeholder 6"/>
          <p:cNvSpPr>
            <a:spLocks noGrp="1"/>
          </p:cNvSpPr>
          <p:nvPr>
            <p:ph type="sldNum" sz="quarter" idx="12"/>
          </p:nvPr>
        </p:nvSpPr>
        <p:spPr/>
        <p:txBody>
          <a:bodyPr/>
          <a:lstStyle/>
          <a:p>
            <a:r>
              <a:rPr lang="th-TH" altLang="th-TH"/>
              <a:t>Page </a:t>
            </a:r>
            <a:fld id="{C6EB00C8-658B-46C3-92B3-516152788597}" type="slidenum">
              <a:rPr lang="th-TH" altLang="th-TH" smtClean="0"/>
              <a:pPr/>
              <a:t>‹#›</a:t>
            </a:fld>
            <a:r>
              <a:rPr lang="th-TH" altLang="th-TH"/>
              <a:t> </a:t>
            </a:r>
          </a:p>
        </p:txBody>
      </p:sp>
    </p:spTree>
    <p:extLst>
      <p:ext uri="{BB962C8B-B14F-4D97-AF65-F5344CB8AC3E}">
        <p14:creationId xmlns:p14="http://schemas.microsoft.com/office/powerpoint/2010/main" val="25453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th-TH" altLang="th-TH"/>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h-TH" altLang="th-TH"/>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r>
              <a:rPr lang="th-TH" altLang="th-TH"/>
              <a:t>Page </a:t>
            </a:r>
            <a:fld id="{FA826FF0-53E0-4EE1-96B6-C01459BFB4FC}" type="slidenum">
              <a:rPr lang="th-TH" altLang="th-TH" smtClean="0"/>
              <a:pPr/>
              <a:t>‹#›</a:t>
            </a:fld>
            <a:r>
              <a:rPr lang="th-TH" altLang="th-TH"/>
              <a:t> </a:t>
            </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53977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D34A6E-9705-47AA-8BB8-A5774AB0A903}"/>
              </a:ext>
            </a:extLst>
          </p:cNvPr>
          <p:cNvPicPr>
            <a:picLocks noChangeAspect="1"/>
          </p:cNvPicPr>
          <p:nvPr/>
        </p:nvPicPr>
        <p:blipFill>
          <a:blip r:embed="rId3"/>
          <a:stretch>
            <a:fillRect/>
          </a:stretch>
        </p:blipFill>
        <p:spPr>
          <a:xfrm>
            <a:off x="6600056" y="1340768"/>
            <a:ext cx="5413767" cy="3717032"/>
          </a:xfrm>
          <a:prstGeom prst="rect">
            <a:avLst/>
          </a:prstGeom>
        </p:spPr>
      </p:pic>
      <p:sp>
        <p:nvSpPr>
          <p:cNvPr id="4098" name="Rectangle 2"/>
          <p:cNvSpPr>
            <a:spLocks noGrp="1" noChangeArrowheads="1"/>
          </p:cNvSpPr>
          <p:nvPr>
            <p:ph type="ctrTitle"/>
          </p:nvPr>
        </p:nvSpPr>
        <p:spPr>
          <a:xfrm>
            <a:off x="340526" y="2525024"/>
            <a:ext cx="6912768" cy="1143000"/>
          </a:xfrm>
          <a:noFill/>
          <a:ln/>
        </p:spPr>
        <p:txBody>
          <a:bodyPr>
            <a:normAutofit fontScale="90000"/>
          </a:bodyPr>
          <a:lstStyle/>
          <a:p>
            <a:pPr algn="r"/>
            <a:r>
              <a:rPr lang="en-US" altLang="th-TH" sz="5400" b="1" dirty="0">
                <a:solidFill>
                  <a:srgbClr val="FF6600"/>
                </a:solidFill>
                <a:latin typeface="SP SUAN DUSIT" panose="02000000000000000000" pitchFamily="2" charset="0"/>
                <a:cs typeface="SP SUAN DUSIT" panose="02000000000000000000" pitchFamily="2" charset="0"/>
              </a:rPr>
              <a:t>Chapter 5  </a:t>
            </a:r>
            <a:br>
              <a:rPr lang="en-US" altLang="th-TH" sz="5400" b="1" dirty="0">
                <a:solidFill>
                  <a:srgbClr val="FF6600"/>
                </a:solidFill>
                <a:latin typeface="SP SUAN DUSIT" panose="02000000000000000000" pitchFamily="2" charset="0"/>
                <a:cs typeface="SP SUAN DUSIT" panose="02000000000000000000" pitchFamily="2" charset="0"/>
              </a:rPr>
            </a:br>
            <a:r>
              <a:rPr lang="en-US" altLang="th-TH" sz="5400" b="1" dirty="0">
                <a:solidFill>
                  <a:srgbClr val="FF6600"/>
                </a:solidFill>
                <a:latin typeface="SP SUAN DUSIT" panose="02000000000000000000" pitchFamily="2" charset="0"/>
                <a:cs typeface="SP SUAN DUSIT" panose="02000000000000000000" pitchFamily="2" charset="0"/>
              </a:rPr>
              <a:t>Software Project Planning </a:t>
            </a:r>
            <a:endParaRPr lang="th-TH" altLang="th-TH" sz="5400" b="1" dirty="0">
              <a:solidFill>
                <a:srgbClr val="FF6600"/>
              </a:solidFill>
              <a:latin typeface="SP SUAN DUSIT" panose="02000000000000000000" pitchFamily="2" charset="0"/>
              <a:cs typeface="SP SUAN DUSIT" panose="02000000000000000000" pitchFamily="2" charset="0"/>
            </a:endParaRPr>
          </a:p>
        </p:txBody>
      </p:sp>
      <p:sp>
        <p:nvSpPr>
          <p:cNvPr id="4099" name="Rectangle 3"/>
          <p:cNvSpPr>
            <a:spLocks noGrp="1" noChangeArrowheads="1"/>
          </p:cNvSpPr>
          <p:nvPr>
            <p:ph type="subTitle" idx="1"/>
          </p:nvPr>
        </p:nvSpPr>
        <p:spPr>
          <a:xfrm>
            <a:off x="335360" y="4869160"/>
            <a:ext cx="8568952" cy="1988840"/>
          </a:xfrm>
          <a:noFill/>
          <a:ln/>
        </p:spPr>
        <p:txBody>
          <a:bodyPr>
            <a:normAutofit/>
          </a:bodyPr>
          <a:lstStyle/>
          <a:p>
            <a:pPr algn="l"/>
            <a:r>
              <a:rPr lang="en-US" altLang="th-TH" sz="2000" b="1" dirty="0" err="1">
                <a:solidFill>
                  <a:schemeClr val="bg2">
                    <a:lumMod val="95000"/>
                    <a:lumOff val="5000"/>
                  </a:schemeClr>
                </a:solidFill>
                <a:latin typeface="SP SUAN DUSIT" panose="02000000000000000000" pitchFamily="2" charset="0"/>
                <a:cs typeface="SP SUAN DUSIT" panose="02000000000000000000" pitchFamily="2" charset="0"/>
              </a:rPr>
              <a:t>Assit.prof</a:t>
            </a:r>
            <a:r>
              <a:rPr lang="en-US"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en-US" altLang="th-TH" sz="2000" b="1" dirty="0" err="1">
                <a:solidFill>
                  <a:schemeClr val="bg2">
                    <a:lumMod val="95000"/>
                    <a:lumOff val="5000"/>
                  </a:schemeClr>
                </a:solidFill>
                <a:latin typeface="SP SUAN DUSIT" panose="02000000000000000000" pitchFamily="2" charset="0"/>
                <a:cs typeface="SP SUAN DUSIT" panose="02000000000000000000" pitchFamily="2" charset="0"/>
              </a:rPr>
              <a:t>Juthawut</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en-US" altLang="th-TH" sz="2000" b="1" dirty="0" err="1">
                <a:solidFill>
                  <a:schemeClr val="bg2">
                    <a:lumMod val="95000"/>
                    <a:lumOff val="5000"/>
                  </a:schemeClr>
                </a:solidFill>
                <a:latin typeface="SP SUAN DUSIT" panose="02000000000000000000" pitchFamily="2" charset="0"/>
                <a:cs typeface="SP SUAN DUSIT" panose="02000000000000000000" pitchFamily="2" charset="0"/>
              </a:rPr>
              <a:t>Chantharamalee</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p>
          <a:p>
            <a:pPr algn="l"/>
            <a:r>
              <a:rPr lang="en-US" altLang="th-TH" sz="2000" b="1" dirty="0">
                <a:solidFill>
                  <a:schemeClr val="bg2">
                    <a:lumMod val="95000"/>
                    <a:lumOff val="5000"/>
                  </a:schemeClr>
                </a:solidFill>
                <a:latin typeface="SP SUAN DUSIT" panose="02000000000000000000" pitchFamily="2" charset="0"/>
                <a:cs typeface="SP SUAN DUSIT" panose="02000000000000000000" pitchFamily="2" charset="0"/>
              </a:rPr>
              <a:t>Curriculum</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th-TH" altLang="th-TH" sz="2000" b="1" dirty="0" err="1">
                <a:solidFill>
                  <a:schemeClr val="bg2">
                    <a:lumMod val="95000"/>
                    <a:lumOff val="5000"/>
                  </a:schemeClr>
                </a:solidFill>
                <a:latin typeface="SP SUAN DUSIT" panose="02000000000000000000" pitchFamily="2" charset="0"/>
                <a:cs typeface="SP SUAN DUSIT" panose="02000000000000000000" pitchFamily="2" charset="0"/>
              </a:rPr>
              <a:t>of</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th-TH" altLang="th-TH" sz="2000" b="1" dirty="0" err="1">
                <a:solidFill>
                  <a:schemeClr val="bg2">
                    <a:lumMod val="95000"/>
                    <a:lumOff val="5000"/>
                  </a:schemeClr>
                </a:solidFill>
                <a:latin typeface="SP SUAN DUSIT" panose="02000000000000000000" pitchFamily="2" charset="0"/>
                <a:cs typeface="SP SUAN DUSIT" panose="02000000000000000000" pitchFamily="2" charset="0"/>
              </a:rPr>
              <a:t>Computer</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en-US" altLang="th-TH" sz="2000" b="1" dirty="0">
                <a:solidFill>
                  <a:schemeClr val="bg2">
                    <a:lumMod val="95000"/>
                    <a:lumOff val="5000"/>
                  </a:schemeClr>
                </a:solidFill>
                <a:latin typeface="SP SUAN DUSIT" panose="02000000000000000000" pitchFamily="2" charset="0"/>
                <a:cs typeface="SP SUAN DUSIT" panose="02000000000000000000" pitchFamily="2" charset="0"/>
              </a:rPr>
              <a:t>Science</a:t>
            </a:r>
            <a:endPar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endParaRPr>
          </a:p>
          <a:p>
            <a:pPr algn="l"/>
            <a:r>
              <a:rPr lang="th-TH" altLang="th-TH" sz="2000" b="1" dirty="0" err="1">
                <a:solidFill>
                  <a:schemeClr val="bg2">
                    <a:lumMod val="95000"/>
                    <a:lumOff val="5000"/>
                  </a:schemeClr>
                </a:solidFill>
                <a:latin typeface="SP SUAN DUSIT" panose="02000000000000000000" pitchFamily="2" charset="0"/>
                <a:cs typeface="SP SUAN DUSIT" panose="02000000000000000000" pitchFamily="2" charset="0"/>
              </a:rPr>
              <a:t>Faculty</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th-TH" altLang="th-TH" sz="2000" b="1" dirty="0" err="1">
                <a:solidFill>
                  <a:schemeClr val="bg2">
                    <a:lumMod val="95000"/>
                    <a:lumOff val="5000"/>
                  </a:schemeClr>
                </a:solidFill>
                <a:latin typeface="SP SUAN DUSIT" panose="02000000000000000000" pitchFamily="2" charset="0"/>
                <a:cs typeface="SP SUAN DUSIT" panose="02000000000000000000" pitchFamily="2" charset="0"/>
              </a:rPr>
              <a:t>of</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en-US" altLang="th-TH" sz="2000" b="1" dirty="0">
                <a:solidFill>
                  <a:schemeClr val="bg2">
                    <a:lumMod val="95000"/>
                    <a:lumOff val="5000"/>
                  </a:schemeClr>
                </a:solidFill>
                <a:latin typeface="SP SUAN DUSIT" panose="02000000000000000000" pitchFamily="2" charset="0"/>
                <a:cs typeface="SP SUAN DUSIT" panose="02000000000000000000" pitchFamily="2" charset="0"/>
              </a:rPr>
              <a:t>Science and Technology</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en-US" altLang="th-TH" sz="2000" b="1" dirty="0" err="1">
                <a:solidFill>
                  <a:schemeClr val="bg2">
                    <a:lumMod val="95000"/>
                    <a:lumOff val="5000"/>
                  </a:schemeClr>
                </a:solidFill>
                <a:latin typeface="SP SUAN DUSIT" panose="02000000000000000000" pitchFamily="2" charset="0"/>
                <a:cs typeface="SP SUAN DUSIT" panose="02000000000000000000" pitchFamily="2" charset="0"/>
              </a:rPr>
              <a:t>Suan</a:t>
            </a:r>
            <a:r>
              <a:rPr lang="en-US" altLang="th-TH" sz="2000" b="1" dirty="0">
                <a:solidFill>
                  <a:schemeClr val="bg2">
                    <a:lumMod val="95000"/>
                    <a:lumOff val="5000"/>
                  </a:schemeClr>
                </a:solidFill>
                <a:latin typeface="SP SUAN DUSIT" panose="02000000000000000000" pitchFamily="2" charset="0"/>
                <a:cs typeface="SP SUAN DUSIT" panose="02000000000000000000" pitchFamily="2" charset="0"/>
              </a:rPr>
              <a:t> Dusit</a:t>
            </a:r>
            <a:r>
              <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rPr>
              <a:t> </a:t>
            </a:r>
            <a:r>
              <a:rPr lang="th-TH" altLang="th-TH" sz="2000" b="1" dirty="0" err="1">
                <a:solidFill>
                  <a:schemeClr val="bg2">
                    <a:lumMod val="95000"/>
                    <a:lumOff val="5000"/>
                  </a:schemeClr>
                </a:solidFill>
                <a:latin typeface="SP SUAN DUSIT" panose="02000000000000000000" pitchFamily="2" charset="0"/>
                <a:cs typeface="SP SUAN DUSIT" panose="02000000000000000000" pitchFamily="2" charset="0"/>
              </a:rPr>
              <a:t>University</a:t>
            </a:r>
            <a:endParaRPr lang="th-TH" altLang="th-TH" sz="2000" b="1" dirty="0">
              <a:solidFill>
                <a:schemeClr val="bg2">
                  <a:lumMod val="95000"/>
                  <a:lumOff val="5000"/>
                </a:schemeClr>
              </a:solidFill>
              <a:latin typeface="SP SUAN DUSIT" panose="02000000000000000000" pitchFamily="2" charset="0"/>
              <a:cs typeface="SP SUAN DUSIT" panose="02000000000000000000" pitchFamily="2" charset="0"/>
            </a:endParaRPr>
          </a:p>
        </p:txBody>
      </p:sp>
    </p:spTree>
  </p:cSld>
  <p:clrMapOvr>
    <a:overrideClrMapping bg1="dk2" tx1="lt1" bg2="dk1" tx2="lt2" accent1="accent1" accent2="accent2" accent3="accent3" accent4="accent4" accent5="accent5" accent6="accent6" hlink="hlink" folHlink="folHlink"/>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609600"/>
            <a:ext cx="8782744" cy="1143000"/>
          </a:xfrm>
          <a:noFill/>
          <a:ln/>
        </p:spPr>
        <p:txBody>
          <a:bodyPr>
            <a:normAutofit/>
          </a:bodyPr>
          <a:lstStyle/>
          <a:p>
            <a:r>
              <a:rPr lang="en-US" altLang="th-TH" sz="4000" b="1" dirty="0">
                <a:solidFill>
                  <a:srgbClr val="0066FF"/>
                </a:solidFill>
                <a:latin typeface="SP SUAN DUSIT" panose="02000000000000000000" pitchFamily="2" charset="0"/>
                <a:cs typeface="SP SUAN DUSIT" panose="02000000000000000000" pitchFamily="2" charset="0"/>
              </a:rPr>
              <a:t>Example 5.1</a:t>
            </a:r>
            <a:endParaRPr lang="th-TH" altLang="th-TH" sz="4000" b="1" dirty="0">
              <a:solidFill>
                <a:srgbClr val="0066FF"/>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2476004" y="5851769"/>
            <a:ext cx="7384006" cy="6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ctr">
              <a:buNone/>
            </a:pPr>
            <a:r>
              <a:rPr lang="en-US" dirty="0">
                <a:latin typeface="SP SUAN DUSIT" panose="02000000000000000000" pitchFamily="2" charset="0"/>
                <a:cs typeface="SP SUAN DUSIT" panose="02000000000000000000" pitchFamily="2" charset="0"/>
              </a:rPr>
              <a:t>Fig. 5-1. Life cycle model for cooking.</a:t>
            </a:r>
            <a:endParaRPr lang="th-TH" altLang="th-TH" dirty="0">
              <a:latin typeface="SP SUAN DUSIT" panose="02000000000000000000" pitchFamily="2" charset="0"/>
              <a:cs typeface="SP SUAN DUSIT" panose="02000000000000000000"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2348880"/>
            <a:ext cx="8782744"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3"/>
          <p:cNvSpPr txBox="1">
            <a:spLocks noChangeArrowheads="1"/>
          </p:cNvSpPr>
          <p:nvPr/>
        </p:nvSpPr>
        <p:spPr bwMode="auto">
          <a:xfrm>
            <a:off x="1209227" y="1707846"/>
            <a:ext cx="8408506" cy="6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US" sz="2700" dirty="0">
                <a:latin typeface="SP SUAN DUSIT" panose="02000000000000000000" pitchFamily="2" charset="0"/>
                <a:cs typeface="SP SUAN DUSIT" panose="02000000000000000000" pitchFamily="2" charset="0"/>
              </a:rPr>
              <a:t>In making a loaf of bread, the life cycle model for cooking.</a:t>
            </a:r>
            <a:endParaRPr lang="th-TH" altLang="th-TH" sz="27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159256139"/>
      </p:ext>
    </p:ext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2476004" y="5851769"/>
            <a:ext cx="7384006" cy="6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ctr">
              <a:buNone/>
            </a:pPr>
            <a:r>
              <a:rPr lang="en-US" dirty="0">
                <a:latin typeface="SP SUAN DUSIT" panose="02000000000000000000" pitchFamily="2" charset="0"/>
                <a:cs typeface="SP SUAN DUSIT" panose="02000000000000000000" pitchFamily="2" charset="0"/>
              </a:rPr>
              <a:t>Fig. 5-2. Cooking process model.</a:t>
            </a:r>
            <a:endParaRPr lang="th-TH" altLang="th-TH" dirty="0">
              <a:latin typeface="SP SUAN DUSIT" panose="02000000000000000000" pitchFamily="2" charset="0"/>
              <a:cs typeface="SP SUAN DUSIT" panose="02000000000000000000" pitchFamily="2" charset="0"/>
            </a:endParaRPr>
          </a:p>
        </p:txBody>
      </p:sp>
      <p:sp>
        <p:nvSpPr>
          <p:cNvPr id="6" name="Rectangle 3"/>
          <p:cNvSpPr txBox="1">
            <a:spLocks noChangeArrowheads="1"/>
          </p:cNvSpPr>
          <p:nvPr/>
        </p:nvSpPr>
        <p:spPr bwMode="auto">
          <a:xfrm>
            <a:off x="1199456" y="1753738"/>
            <a:ext cx="8408506" cy="95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US" sz="3200" dirty="0">
                <a:latin typeface="SP SUAN DUSIT" panose="02000000000000000000" pitchFamily="2" charset="0"/>
                <a:cs typeface="SP SUAN DUSIT" panose="02000000000000000000" pitchFamily="2" charset="0"/>
              </a:rPr>
              <a:t>The process model for cooking.</a:t>
            </a:r>
            <a:endParaRPr lang="th-TH" altLang="th-TH" sz="3200" dirty="0">
              <a:latin typeface="SP SUAN DUSIT" panose="02000000000000000000" pitchFamily="2" charset="0"/>
              <a:cs typeface="SP SUAN DUSIT" panose="02000000000000000000" pitchFamily="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2361093"/>
            <a:ext cx="9239851" cy="3490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34D05F0A-2C76-45A9-863D-A58BD1935E67}"/>
              </a:ext>
            </a:extLst>
          </p:cNvPr>
          <p:cNvSpPr>
            <a:spLocks noGrp="1" noChangeArrowheads="1"/>
          </p:cNvSpPr>
          <p:nvPr>
            <p:ph type="title"/>
          </p:nvPr>
        </p:nvSpPr>
        <p:spPr>
          <a:xfrm>
            <a:off x="1199456" y="609600"/>
            <a:ext cx="8782744" cy="1143000"/>
          </a:xfrm>
          <a:noFill/>
          <a:ln/>
        </p:spPr>
        <p:txBody>
          <a:bodyPr>
            <a:normAutofit/>
          </a:bodyPr>
          <a:lstStyle/>
          <a:p>
            <a:r>
              <a:rPr lang="en-US" altLang="th-TH" sz="4000" b="1" dirty="0">
                <a:solidFill>
                  <a:srgbClr val="0066FF"/>
                </a:solidFill>
                <a:latin typeface="SP SUAN DUSIT" panose="02000000000000000000" pitchFamily="2" charset="0"/>
                <a:cs typeface="SP SUAN DUSIT" panose="02000000000000000000" pitchFamily="2" charset="0"/>
              </a:rPr>
              <a:t>Example 5.</a:t>
            </a:r>
            <a:r>
              <a:rPr lang="th-TH" altLang="th-TH" sz="4000" b="1" dirty="0">
                <a:solidFill>
                  <a:srgbClr val="0066FF"/>
                </a:solidFill>
                <a:latin typeface="SP SUAN DUSIT" panose="02000000000000000000" pitchFamily="2" charset="0"/>
                <a:cs typeface="SP SUAN DUSIT" panose="02000000000000000000" pitchFamily="2" charset="0"/>
              </a:rPr>
              <a:t>2</a:t>
            </a:r>
          </a:p>
        </p:txBody>
      </p:sp>
    </p:spTree>
    <p:extLst>
      <p:ext uri="{BB962C8B-B14F-4D97-AF65-F5344CB8AC3E}">
        <p14:creationId xmlns:p14="http://schemas.microsoft.com/office/powerpoint/2010/main" val="2841413604"/>
      </p:ext>
    </p:ext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27448" y="1752599"/>
            <a:ext cx="10009112" cy="470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Team XYZ wants to develop a face recognition system for use on the robot. The system is intended to greet visitors to the robotics laboratory. It should recognize faces it has seen before with a reasonable reliability. The first pass on the work breakdown might recognize the following subtasks.</a:t>
            </a:r>
            <a:endParaRPr lang="th-TH" altLang="th-TH" sz="32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400006AD-1204-4D2A-84C4-6A73AC8C638C}"/>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5.2</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99856325"/>
      </p:ext>
    </p:ext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271464" y="1772816"/>
            <a:ext cx="9217024" cy="46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spcBef>
                <a:spcPts val="0"/>
              </a:spcBef>
              <a:buNone/>
            </a:pPr>
            <a:r>
              <a:rPr lang="en-US" sz="3200" dirty="0">
                <a:solidFill>
                  <a:srgbClr val="FFC000"/>
                </a:solidFill>
                <a:latin typeface="SP SUAN DUSIT" panose="02000000000000000000" pitchFamily="2" charset="0"/>
                <a:cs typeface="SP SUAN DUSIT" panose="02000000000000000000" pitchFamily="2" charset="0"/>
              </a:rPr>
              <a:t>Feasibility</a:t>
            </a:r>
          </a:p>
          <a:p>
            <a:pPr marL="0" indent="0" algn="thaiDist">
              <a:spcBef>
                <a:spcPts val="0"/>
              </a:spcBef>
              <a:buNone/>
            </a:pPr>
            <a:r>
              <a:rPr lang="en-US" sz="3100" dirty="0">
                <a:latin typeface="SP SUAN DUSIT" panose="02000000000000000000" pitchFamily="2" charset="0"/>
                <a:cs typeface="SP SUAN DUSIT" panose="02000000000000000000" pitchFamily="2" charset="0"/>
              </a:rPr>
              <a:t>  Determine feasibility of vision.</a:t>
            </a:r>
          </a:p>
          <a:p>
            <a:pPr marL="0" indent="0" algn="thaiDist">
              <a:spcBef>
                <a:spcPts val="0"/>
              </a:spcBef>
              <a:buNone/>
            </a:pPr>
            <a:r>
              <a:rPr lang="en-US" sz="3100" dirty="0">
                <a:latin typeface="SP SUAN DUSIT" panose="02000000000000000000" pitchFamily="2" charset="0"/>
                <a:cs typeface="SP SUAN DUSIT" panose="02000000000000000000" pitchFamily="2" charset="0"/>
              </a:rPr>
              <a:t>  Determine camera and software availability.</a:t>
            </a:r>
          </a:p>
          <a:p>
            <a:pPr marL="0" indent="0" algn="thaiDist">
              <a:spcBef>
                <a:spcPts val="0"/>
              </a:spcBef>
              <a:buNone/>
            </a:pPr>
            <a:r>
              <a:rPr lang="en-US" sz="3100" dirty="0">
                <a:latin typeface="SP SUAN DUSIT" panose="02000000000000000000" pitchFamily="2" charset="0"/>
                <a:cs typeface="SP SUAN DUSIT" panose="02000000000000000000" pitchFamily="2" charset="0"/>
              </a:rPr>
              <a:t>  Schedule camera and vision software acquisition.</a:t>
            </a:r>
          </a:p>
          <a:p>
            <a:pPr marL="0" indent="0" algn="thaiDist">
              <a:spcBef>
                <a:spcPts val="0"/>
              </a:spcBef>
              <a:buNone/>
            </a:pPr>
            <a:r>
              <a:rPr lang="en-US" sz="3200" dirty="0">
                <a:solidFill>
                  <a:srgbClr val="FFC000"/>
                </a:solidFill>
                <a:latin typeface="SP SUAN DUSIT" panose="02000000000000000000" pitchFamily="2" charset="0"/>
                <a:cs typeface="SP SUAN DUSIT" panose="02000000000000000000" pitchFamily="2" charset="0"/>
              </a:rPr>
              <a:t>Risk Analysis</a:t>
            </a:r>
          </a:p>
          <a:p>
            <a:pPr marL="0" indent="0" algn="thaiDist">
              <a:spcBef>
                <a:spcPts val="0"/>
              </a:spcBef>
              <a:buNone/>
            </a:pPr>
            <a:r>
              <a:rPr lang="en-US" sz="3100" dirty="0">
                <a:latin typeface="SP SUAN DUSIT" panose="02000000000000000000" pitchFamily="2" charset="0"/>
                <a:cs typeface="SP SUAN DUSIT" panose="02000000000000000000" pitchFamily="2" charset="0"/>
              </a:rPr>
              <a:t>  Determine vision risks.</a:t>
            </a:r>
          </a:p>
          <a:p>
            <a:pPr marL="0" indent="0">
              <a:spcBef>
                <a:spcPts val="0"/>
              </a:spcBef>
              <a:buNone/>
            </a:pPr>
            <a:r>
              <a:rPr lang="en-US" sz="3200" dirty="0">
                <a:solidFill>
                  <a:srgbClr val="FFC000"/>
                </a:solidFill>
                <a:latin typeface="SP SUAN DUSIT" panose="02000000000000000000" pitchFamily="2" charset="0"/>
                <a:cs typeface="SP SUAN DUSIT" panose="02000000000000000000" pitchFamily="2" charset="0"/>
              </a:rPr>
              <a:t>Design</a:t>
            </a:r>
          </a:p>
          <a:p>
            <a:pPr marL="0" indent="0">
              <a:spcBef>
                <a:spcPts val="0"/>
              </a:spcBef>
              <a:buNone/>
            </a:pPr>
            <a:r>
              <a:rPr lang="en-US" sz="3100" dirty="0">
                <a:latin typeface="SP SUAN DUSIT" panose="02000000000000000000" pitchFamily="2" charset="0"/>
                <a:cs typeface="SP SUAN DUSIT" panose="02000000000000000000" pitchFamily="2" charset="0"/>
              </a:rPr>
              <a:t>  Design prototypes.</a:t>
            </a:r>
          </a:p>
          <a:p>
            <a:pPr marL="0" indent="0">
              <a:spcBef>
                <a:spcPts val="0"/>
              </a:spcBef>
              <a:buNone/>
            </a:pPr>
            <a:r>
              <a:rPr lang="en-US" sz="3100" dirty="0">
                <a:latin typeface="SP SUAN DUSIT" panose="02000000000000000000" pitchFamily="2" charset="0"/>
                <a:cs typeface="SP SUAN DUSIT" panose="02000000000000000000" pitchFamily="2" charset="0"/>
              </a:rPr>
              <a:t>  Prototype vision.</a:t>
            </a:r>
          </a:p>
        </p:txBody>
      </p:sp>
      <p:sp>
        <p:nvSpPr>
          <p:cNvPr id="6" name="Rectangle 2">
            <a:extLst>
              <a:ext uri="{FF2B5EF4-FFF2-40B4-BE49-F238E27FC236}">
                <a16:creationId xmlns:a16="http://schemas.microsoft.com/office/drawing/2014/main" id="{8FCA5A99-E595-4E14-AC24-74683B675870}"/>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5.2</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841407541"/>
      </p:ext>
    </p:ext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052736"/>
            <a:ext cx="8208912"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US" sz="3200" dirty="0">
                <a:solidFill>
                  <a:srgbClr val="FFC000"/>
                </a:solidFill>
                <a:latin typeface="SP SUAN DUSIT" panose="02000000000000000000" pitchFamily="2" charset="0"/>
                <a:cs typeface="SP SUAN DUSIT" panose="02000000000000000000" pitchFamily="2" charset="0"/>
              </a:rPr>
              <a:t>Implementation</a:t>
            </a:r>
          </a:p>
          <a:p>
            <a:pPr marL="0" indent="0">
              <a:buNone/>
            </a:pPr>
            <a:r>
              <a:rPr lang="en-US" sz="3100" dirty="0">
                <a:latin typeface="SP SUAN DUSIT" panose="02000000000000000000" pitchFamily="2" charset="0"/>
                <a:cs typeface="SP SUAN DUSIT" panose="02000000000000000000" pitchFamily="2" charset="0"/>
              </a:rPr>
              <a:t>  Code the image capture.</a:t>
            </a:r>
          </a:p>
          <a:p>
            <a:pPr marL="0" indent="0">
              <a:buNone/>
            </a:pPr>
            <a:r>
              <a:rPr lang="en-US" sz="3100" dirty="0">
                <a:latin typeface="SP SUAN DUSIT" panose="02000000000000000000" pitchFamily="2" charset="0"/>
                <a:cs typeface="SP SUAN DUSIT" panose="02000000000000000000" pitchFamily="2" charset="0"/>
              </a:rPr>
              <a:t>  Code the image processing.</a:t>
            </a:r>
          </a:p>
          <a:p>
            <a:pPr marL="0" indent="0">
              <a:buNone/>
            </a:pPr>
            <a:r>
              <a:rPr lang="en-US" sz="3100" dirty="0">
                <a:latin typeface="SP SUAN DUSIT" panose="02000000000000000000" pitchFamily="2" charset="0"/>
                <a:cs typeface="SP SUAN DUSIT" panose="02000000000000000000" pitchFamily="2" charset="0"/>
              </a:rPr>
              <a:t>  Code the image comparison.</a:t>
            </a:r>
          </a:p>
          <a:p>
            <a:pPr marL="0" indent="0">
              <a:buNone/>
            </a:pPr>
            <a:r>
              <a:rPr lang="en-US" sz="3100" dirty="0">
                <a:latin typeface="SP SUAN DUSIT" panose="02000000000000000000" pitchFamily="2" charset="0"/>
                <a:cs typeface="SP SUAN DUSIT" panose="02000000000000000000" pitchFamily="2" charset="0"/>
              </a:rPr>
              <a:t>  Integrate with other robot software.</a:t>
            </a:r>
          </a:p>
          <a:p>
            <a:pPr marL="0" indent="0">
              <a:buNone/>
            </a:pPr>
            <a:r>
              <a:rPr lang="en-US" sz="3200" dirty="0">
                <a:solidFill>
                  <a:srgbClr val="FFC000"/>
                </a:solidFill>
                <a:latin typeface="SP SUAN DUSIT" panose="02000000000000000000" pitchFamily="2" charset="0"/>
                <a:cs typeface="SP SUAN DUSIT" panose="02000000000000000000" pitchFamily="2" charset="0"/>
              </a:rPr>
              <a:t>Testing</a:t>
            </a:r>
          </a:p>
          <a:p>
            <a:pPr marL="0" indent="0">
              <a:buNone/>
            </a:pPr>
            <a:r>
              <a:rPr lang="en-US" sz="3100" dirty="0">
                <a:latin typeface="SP SUAN DUSIT" panose="02000000000000000000" pitchFamily="2" charset="0"/>
                <a:cs typeface="SP SUAN DUSIT" panose="02000000000000000000" pitchFamily="2" charset="0"/>
              </a:rPr>
              <a:t>  Test image capture.</a:t>
            </a:r>
          </a:p>
          <a:p>
            <a:pPr marL="0" indent="0">
              <a:buNone/>
            </a:pPr>
            <a:r>
              <a:rPr lang="en-US" sz="3200" dirty="0">
                <a:solidFill>
                  <a:srgbClr val="FFC000"/>
                </a:solidFill>
                <a:latin typeface="SP SUAN DUSIT" panose="02000000000000000000" pitchFamily="2" charset="0"/>
                <a:cs typeface="SP SUAN DUSIT" panose="02000000000000000000" pitchFamily="2" charset="0"/>
              </a:rPr>
              <a:t>Delivery</a:t>
            </a:r>
          </a:p>
          <a:p>
            <a:pPr marL="0" indent="0">
              <a:buNone/>
            </a:pPr>
            <a:r>
              <a:rPr lang="en-US" sz="3100" dirty="0">
                <a:latin typeface="SP SUAN DUSIT" panose="02000000000000000000" pitchFamily="2" charset="0"/>
                <a:cs typeface="SP SUAN DUSIT" panose="02000000000000000000" pitchFamily="2" charset="0"/>
              </a:rPr>
              <a:t>  Document.</a:t>
            </a:r>
          </a:p>
        </p:txBody>
      </p:sp>
    </p:spTree>
    <p:extLst>
      <p:ext uri="{BB962C8B-B14F-4D97-AF65-F5344CB8AC3E}">
        <p14:creationId xmlns:p14="http://schemas.microsoft.com/office/powerpoint/2010/main" val="2336624484"/>
      </p:ext>
    </p:ext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27448" y="970384"/>
            <a:ext cx="8460432" cy="720080"/>
          </a:xfrm>
        </p:spPr>
        <p:txBody>
          <a:bodyPr>
            <a:normAutofit/>
          </a:bodyPr>
          <a:lstStyle/>
          <a:p>
            <a:r>
              <a:rPr lang="en-US" altLang="th-TH" sz="3600" b="1" dirty="0">
                <a:solidFill>
                  <a:srgbClr val="0066FF"/>
                </a:solidFill>
                <a:latin typeface="SP SUAN DUSIT" panose="02000000000000000000" pitchFamily="2" charset="0"/>
                <a:cs typeface="SP SUAN DUSIT" panose="02000000000000000000" pitchFamily="2" charset="0"/>
              </a:rPr>
              <a:t>5.3 </a:t>
            </a:r>
            <a:r>
              <a:rPr lang="en-US" sz="3600" b="1" dirty="0">
                <a:solidFill>
                  <a:srgbClr val="0066FF"/>
                </a:solidFill>
                <a:latin typeface="SP SUAN DUSIT" panose="02000000000000000000" pitchFamily="2" charset="0"/>
                <a:cs typeface="SP SUAN DUSIT" panose="02000000000000000000" pitchFamily="2" charset="0"/>
              </a:rPr>
              <a:t>PERT—Program Evaluation and Review Technique</a:t>
            </a:r>
            <a:endParaRPr lang="th-TH" altLang="th-TH" sz="3600" b="1" dirty="0">
              <a:solidFill>
                <a:srgbClr val="0066FF"/>
              </a:solidFill>
              <a:latin typeface="SP SUAN DUSIT" panose="02000000000000000000" pitchFamily="2" charset="0"/>
              <a:cs typeface="SP SUAN DUSIT" panose="02000000000000000000" pitchFamily="2" charset="0"/>
            </a:endParaRPr>
          </a:p>
        </p:txBody>
      </p:sp>
      <p:sp>
        <p:nvSpPr>
          <p:cNvPr id="75779" name="Rectangle 3"/>
          <p:cNvSpPr>
            <a:spLocks noGrp="1" noChangeArrowheads="1"/>
          </p:cNvSpPr>
          <p:nvPr>
            <p:ph type="body" idx="1"/>
          </p:nvPr>
        </p:nvSpPr>
        <p:spPr>
          <a:xfrm>
            <a:off x="1199456" y="1772816"/>
            <a:ext cx="9937103" cy="4176464"/>
          </a:xfrm>
        </p:spPr>
        <p:txBody>
          <a:bodyPr/>
          <a:lstStyle/>
          <a:p>
            <a:pPr marL="0" indent="0" algn="thaiDist">
              <a:buNone/>
            </a:pPr>
            <a:r>
              <a:rPr lang="en-US" sz="3200" b="1" dirty="0">
                <a:latin typeface="SP SUAN DUSIT" panose="02000000000000000000" pitchFamily="2" charset="0"/>
                <a:cs typeface="SP SUAN DUSIT" panose="02000000000000000000" pitchFamily="2" charset="0"/>
              </a:rPr>
              <a:t>       This technique creates a graph that shows the dependencies among the tasks. Each task has an estimate of the time necessary to complete the task and a list of other tasks that have to be completed before this task can be started (dependencies).</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735317700"/>
      </p:ext>
    </p:ext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199456" y="1772816"/>
            <a:ext cx="10009111" cy="4114800"/>
          </a:xfrm>
        </p:spPr>
        <p:txBody>
          <a:bodyPr/>
          <a:lstStyle/>
          <a:p>
            <a:pPr marL="0" indent="0" algn="thaiDist">
              <a:buNone/>
            </a:pPr>
            <a:r>
              <a:rPr lang="en-US" sz="3200" b="1" dirty="0">
                <a:latin typeface="SP SUAN DUSIT" panose="02000000000000000000" pitchFamily="2" charset="0"/>
                <a:cs typeface="SP SUAN DUSIT" panose="02000000000000000000" pitchFamily="2" charset="0"/>
              </a:rPr>
              <a:t>       The graph may not always have only one starting subtask or only one stopping subtask. The whole task is only completed when all the subtasks are completed. The graph can be used to calculate the completion times for all the subtasks, the minimum completion time for the whole task, and the critical path of the subtasks.</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745186802"/>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27448" y="980728"/>
            <a:ext cx="8458200" cy="720080"/>
          </a:xfrm>
          <a:noFill/>
          <a:ln/>
        </p:spPr>
        <p:txBody>
          <a:bodyPr>
            <a:normAutofit/>
          </a:bodyPr>
          <a:lstStyle/>
          <a:p>
            <a:r>
              <a:rPr lang="en-US" sz="3200" b="1" dirty="0">
                <a:solidFill>
                  <a:srgbClr val="FF0000"/>
                </a:solidFill>
                <a:latin typeface="SP SUAN DUSIT" panose="02000000000000000000" pitchFamily="2" charset="0"/>
                <a:cs typeface="SP SUAN DUSIT" panose="02000000000000000000" pitchFamily="2" charset="0"/>
              </a:rPr>
              <a:t>5.3.1 ALGORITHM FOR COMPLETION TIMES</a:t>
            </a:r>
            <a:endParaRPr lang="th-TH" altLang="th-TH" sz="3200" b="1" dirty="0">
              <a:solidFill>
                <a:srgbClr val="FF00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27448" y="1700808"/>
            <a:ext cx="10081120" cy="475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1. For each node, do step 1.1 (until completion times of all nodes are calculated)</a:t>
            </a:r>
          </a:p>
          <a:p>
            <a:pPr marL="0" indent="0" algn="thaiDist">
              <a:buNone/>
            </a:pPr>
            <a:r>
              <a:rPr lang="en-US" sz="3200" dirty="0">
                <a:latin typeface="SP SUAN DUSIT" panose="02000000000000000000" pitchFamily="2" charset="0"/>
                <a:cs typeface="SP SUAN DUSIT" panose="02000000000000000000" pitchFamily="2" charset="0"/>
              </a:rPr>
              <a:t>   1.1 If the predecessors are completed, then take the latest completions time of the predecessors and add required time for this node.</a:t>
            </a:r>
          </a:p>
          <a:p>
            <a:pPr marL="0" indent="0" algn="thaiDist">
              <a:buNone/>
            </a:pPr>
            <a:r>
              <a:rPr lang="en-US" sz="3200" dirty="0">
                <a:latin typeface="SP SUAN DUSIT" panose="02000000000000000000" pitchFamily="2" charset="0"/>
                <a:cs typeface="SP SUAN DUSIT" panose="02000000000000000000" pitchFamily="2" charset="0"/>
              </a:rPr>
              <a:t>2. The node with the latest completion time determines the earliest completion</a:t>
            </a:r>
          </a:p>
          <a:p>
            <a:pPr marL="0" indent="0" algn="thaiDist">
              <a:buNone/>
            </a:pPr>
            <a:r>
              <a:rPr lang="en-US" sz="3200" dirty="0">
                <a:latin typeface="SP SUAN DUSIT" panose="02000000000000000000" pitchFamily="2" charset="0"/>
                <a:cs typeface="SP SUAN DUSIT" panose="02000000000000000000" pitchFamily="2" charset="0"/>
              </a:rPr>
              <a:t>time for project.</a:t>
            </a:r>
            <a:endParaRPr lang="en-US" sz="31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640919085"/>
      </p:ext>
    </p:ext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9937104"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Apply this algorithm to Table 4-1, which shows an example of tasks and dependencies. The same dependencies are shown in Fig. 4-3. To apply the completion time algorithm, start with subtask </a:t>
            </a:r>
            <a:r>
              <a:rPr lang="en-US" sz="3200" dirty="0" err="1">
                <a:latin typeface="SP SUAN DUSIT" panose="02000000000000000000" pitchFamily="2" charset="0"/>
                <a:cs typeface="SP SUAN DUSIT" panose="02000000000000000000" pitchFamily="2" charset="0"/>
              </a:rPr>
              <a:t>a;it</a:t>
            </a:r>
            <a:r>
              <a:rPr lang="en-US" sz="3200" dirty="0">
                <a:latin typeface="SP SUAN DUSIT" panose="02000000000000000000" pitchFamily="2" charset="0"/>
                <a:cs typeface="SP SUAN DUSIT" panose="02000000000000000000" pitchFamily="2" charset="0"/>
              </a:rPr>
              <a:t> has no dependencies, so it can start at the initial time (say, 0). It can complete at time 0 + 8 =</a:t>
            </a: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8</a:t>
            </a: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Similarly, subtask b can complete at time 0 + 10 =</a:t>
            </a:r>
            <a:r>
              <a:rPr lang="th-TH" sz="3200" dirty="0">
                <a:latin typeface="SP SUAN DUSIT" panose="02000000000000000000" pitchFamily="2" charset="0"/>
                <a:cs typeface="SP SUAN DUSIT" panose="02000000000000000000" pitchFamily="2" charset="0"/>
              </a:rPr>
              <a:t> 10.</a:t>
            </a:r>
            <a:endParaRPr lang="en-US" sz="31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ACCDE932-4CB4-403A-9131-FF3513E0A7CC}"/>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5.3</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395929680"/>
      </p:ext>
    </p:ext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271464" y="2636912"/>
            <a:ext cx="2664296" cy="648072"/>
          </a:xfrm>
          <a:noFill/>
          <a:ln/>
        </p:spPr>
        <p:txBody>
          <a:bodyPr>
            <a:normAutofit/>
          </a:bodyPr>
          <a:lstStyle/>
          <a:p>
            <a:r>
              <a:rPr lang="en-US" sz="3200" b="1" dirty="0">
                <a:solidFill>
                  <a:srgbClr val="FF0000"/>
                </a:solidFill>
                <a:latin typeface="SP SUAN DUSIT" panose="02000000000000000000" pitchFamily="2" charset="0"/>
                <a:cs typeface="SP SUAN DUSIT" panose="02000000000000000000" pitchFamily="2" charset="0"/>
              </a:rPr>
              <a:t>Table 5-1 Subtasks</a:t>
            </a:r>
            <a:endParaRPr lang="th-TH" altLang="th-TH" sz="3200" b="1" dirty="0">
              <a:solidFill>
                <a:srgbClr val="FF0000"/>
              </a:solidFill>
              <a:latin typeface="SP SUAN DUSIT" panose="02000000000000000000" pitchFamily="2" charset="0"/>
              <a:cs typeface="SP SUAN DUSIT" panose="02000000000000000000" pitchFamily="2"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908720"/>
            <a:ext cx="508349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9051428"/>
      </p:ext>
    </p:ext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th-TH" altLang="th-TH" b="1" dirty="0" err="1">
                <a:solidFill>
                  <a:srgbClr val="0066FF"/>
                </a:solidFill>
                <a:latin typeface="SP SUAN DUSIT" panose="02000000000000000000" pitchFamily="2" charset="0"/>
                <a:cs typeface="SP SUAN DUSIT" panose="02000000000000000000" pitchFamily="2" charset="0"/>
              </a:rPr>
              <a:t>Outline</a:t>
            </a:r>
            <a:r>
              <a:rPr lang="th-TH" altLang="th-TH" b="1" dirty="0">
                <a:solidFill>
                  <a:srgbClr val="0066FF"/>
                </a:solidFill>
                <a:latin typeface="SP SUAN DUSIT" panose="02000000000000000000" pitchFamily="2" charset="0"/>
                <a:cs typeface="SP SUAN DUSIT" panose="02000000000000000000" pitchFamily="2" charset="0"/>
              </a:rPr>
              <a:t> of </a:t>
            </a:r>
            <a:r>
              <a:rPr lang="th-TH" altLang="th-TH" b="1" dirty="0" err="1">
                <a:solidFill>
                  <a:srgbClr val="0066FF"/>
                </a:solidFill>
                <a:latin typeface="SP SUAN DUSIT" panose="02000000000000000000" pitchFamily="2" charset="0"/>
                <a:cs typeface="SP SUAN DUSIT" panose="02000000000000000000" pitchFamily="2" charset="0"/>
              </a:rPr>
              <a:t>this</a:t>
            </a:r>
            <a:r>
              <a:rPr lang="th-TH" altLang="th-TH" b="1" dirty="0">
                <a:solidFill>
                  <a:srgbClr val="0066FF"/>
                </a:solidFill>
                <a:latin typeface="SP SUAN DUSIT" panose="02000000000000000000" pitchFamily="2" charset="0"/>
                <a:cs typeface="SP SUAN DUSIT" panose="02000000000000000000" pitchFamily="2" charset="0"/>
              </a:rPr>
              <a:t> </a:t>
            </a:r>
            <a:r>
              <a:rPr lang="th-TH" altLang="th-TH" b="1" dirty="0" err="1">
                <a:solidFill>
                  <a:srgbClr val="0066FF"/>
                </a:solidFill>
                <a:latin typeface="SP SUAN DUSIT" panose="02000000000000000000" pitchFamily="2" charset="0"/>
                <a:cs typeface="SP SUAN DUSIT" panose="02000000000000000000" pitchFamily="2" charset="0"/>
              </a:rPr>
              <a:t>presentation</a:t>
            </a:r>
            <a:endParaRPr lang="th-TH" altLang="th-TH" b="1" dirty="0">
              <a:solidFill>
                <a:srgbClr val="0066FF"/>
              </a:solidFill>
              <a:latin typeface="SP SUAN DUSIT" panose="02000000000000000000" pitchFamily="2" charset="0"/>
              <a:cs typeface="SP SUAN DUSIT" panose="02000000000000000000" pitchFamily="2" charset="0"/>
            </a:endParaRPr>
          </a:p>
        </p:txBody>
      </p:sp>
      <p:sp>
        <p:nvSpPr>
          <p:cNvPr id="37891" name="Rectangle 3"/>
          <p:cNvSpPr>
            <a:spLocks noGrp="1" noChangeArrowheads="1"/>
          </p:cNvSpPr>
          <p:nvPr>
            <p:ph type="body" idx="1"/>
          </p:nvPr>
        </p:nvSpPr>
        <p:spPr>
          <a:xfrm>
            <a:off x="1271464" y="1772816"/>
            <a:ext cx="8710736" cy="4114800"/>
          </a:xfrm>
        </p:spPr>
        <p:txBody>
          <a:bodyPr/>
          <a:lstStyle/>
          <a:p>
            <a:r>
              <a:rPr lang="en-US" sz="3600" b="1" dirty="0">
                <a:solidFill>
                  <a:schemeClr val="tx1"/>
                </a:solidFill>
                <a:latin typeface="SP SUAN DUSIT" panose="02000000000000000000" pitchFamily="2" charset="0"/>
                <a:cs typeface="SP SUAN DUSIT" panose="02000000000000000000" pitchFamily="2" charset="0"/>
              </a:rPr>
              <a:t>1. Project Planning</a:t>
            </a:r>
          </a:p>
          <a:p>
            <a:r>
              <a:rPr lang="en-US" sz="3600" b="1" dirty="0">
                <a:solidFill>
                  <a:schemeClr val="tx1"/>
                </a:solidFill>
                <a:latin typeface="SP SUAN DUSIT" panose="02000000000000000000" pitchFamily="2" charset="0"/>
                <a:cs typeface="SP SUAN DUSIT" panose="02000000000000000000" pitchFamily="2" charset="0"/>
              </a:rPr>
              <a:t>2. WBS-Work Breakdown Structure</a:t>
            </a:r>
          </a:p>
          <a:p>
            <a:r>
              <a:rPr lang="en-US" sz="3600" b="1" dirty="0">
                <a:solidFill>
                  <a:schemeClr val="tx1"/>
                </a:solidFill>
                <a:latin typeface="SP SUAN DUSIT" panose="02000000000000000000" pitchFamily="2" charset="0"/>
                <a:cs typeface="SP SUAN DUSIT" panose="02000000000000000000" pitchFamily="2" charset="0"/>
              </a:rPr>
              <a:t>3. PERT-Program Evaluation and Review Technique</a:t>
            </a:r>
          </a:p>
          <a:p>
            <a:r>
              <a:rPr lang="en-US" sz="3600" b="1" dirty="0">
                <a:solidFill>
                  <a:schemeClr val="tx1"/>
                </a:solidFill>
                <a:latin typeface="SP SUAN DUSIT" panose="02000000000000000000" pitchFamily="2" charset="0"/>
                <a:cs typeface="SP SUAN DUSIT" panose="02000000000000000000" pitchFamily="2" charset="0"/>
              </a:rPr>
              <a:t>4. Software Cost Estimation</a:t>
            </a: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2279576" y="5877272"/>
            <a:ext cx="7384006" cy="6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ctr">
              <a:buNone/>
            </a:pPr>
            <a:r>
              <a:rPr lang="en-US" dirty="0">
                <a:solidFill>
                  <a:srgbClr val="FF0000"/>
                </a:solidFill>
                <a:latin typeface="SP SUAN DUSIT" panose="02000000000000000000" pitchFamily="2" charset="0"/>
                <a:cs typeface="SP SUAN DUSIT" panose="02000000000000000000" pitchFamily="2" charset="0"/>
              </a:rPr>
              <a:t>Fig. 5-3. PERT diagram.</a:t>
            </a:r>
            <a:endParaRPr lang="th-TH" altLang="th-TH" dirty="0">
              <a:solidFill>
                <a:srgbClr val="FF0000"/>
              </a:solidFill>
              <a:latin typeface="SP SUAN DUSIT" panose="02000000000000000000" pitchFamily="2" charset="0"/>
              <a:cs typeface="SP SUAN DUSIT" panose="02000000000000000000" pitchFamily="2"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2" y="1772816"/>
            <a:ext cx="662473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33518D0B-0303-4C18-974E-B40D186E2B8F}"/>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5.3</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880512583"/>
      </p:ext>
    </p:extLst>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2708920"/>
            <a:ext cx="3096344" cy="720080"/>
          </a:xfrm>
          <a:noFill/>
          <a:ln/>
        </p:spPr>
        <p:txBody>
          <a:bodyPr>
            <a:normAutofit/>
          </a:bodyPr>
          <a:lstStyle/>
          <a:p>
            <a:r>
              <a:rPr lang="en-US" sz="4000" b="1" dirty="0">
                <a:solidFill>
                  <a:srgbClr val="FF0000"/>
                </a:solidFill>
                <a:latin typeface="SP SUAN DUSIT" panose="02000000000000000000" pitchFamily="2" charset="0"/>
                <a:cs typeface="SP SUAN DUSIT" panose="02000000000000000000" pitchFamily="2" charset="0"/>
              </a:rPr>
              <a:t>Table 5-2 Subtasks</a:t>
            </a:r>
            <a:endParaRPr lang="th-TH" altLang="th-TH" sz="4000" b="1" dirty="0">
              <a:solidFill>
                <a:srgbClr val="FF0000"/>
              </a:solidFill>
              <a:latin typeface="SP SUAN DUSIT" panose="02000000000000000000" pitchFamily="2" charset="0"/>
              <a:cs typeface="SP SUAN DUSIT" panose="02000000000000000000"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980728"/>
            <a:ext cx="607824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9688287"/>
      </p:ext>
    </p:extLst>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27448" y="1752600"/>
            <a:ext cx="10153128"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Since the completion times for subtasks a and b are now calculated, the completion times for nodes c, d, and e can be calculated. Since the predecessors of c finish at 8 and 10, subtask c can start at 10 and complete at 10 + 8 = 16. The</a:t>
            </a:r>
          </a:p>
          <a:p>
            <a:pPr marL="0" indent="0" algn="thaiDist">
              <a:buNone/>
            </a:pPr>
            <a:r>
              <a:rPr lang="en-US" sz="3200" dirty="0">
                <a:latin typeface="SP SUAN DUSIT" panose="02000000000000000000" pitchFamily="2" charset="0"/>
                <a:cs typeface="SP SUAN DUSIT" panose="02000000000000000000" pitchFamily="2" charset="0"/>
              </a:rPr>
              <a:t>start time for d will be 8 and the completion time can be 8 + 9 = 17, and for e the times will be 10 and 10 + 5 = 14.</a:t>
            </a:r>
            <a:endParaRPr lang="en-US" sz="31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36BFB891-678F-4F51-8D76-40425728C9DC}"/>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5.3</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904873280"/>
      </p:ext>
    </p:extLst>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9937104"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just">
              <a:buNone/>
            </a:pPr>
            <a:r>
              <a:rPr lang="en-US" sz="3200" dirty="0">
                <a:latin typeface="SP SUAN DUSIT" panose="02000000000000000000" pitchFamily="2" charset="0"/>
                <a:cs typeface="SP SUAN DUSIT" panose="02000000000000000000" pitchFamily="2" charset="0"/>
              </a:rPr>
              <a:t>    Now we can process subtasks f and g. The start times can be 17 and 16, respectively. The completion times will be 17 + 3 = 20 for f and 16 + 2 = 18 for g. Subtasks h and </a:t>
            </a:r>
            <a:r>
              <a:rPr lang="en-US" sz="3200" dirty="0" err="1">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can now be calculated with both starting at 21 and h competing at 25 and </a:t>
            </a:r>
            <a:r>
              <a:rPr lang="en-US" sz="3200" dirty="0" err="1">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at 24. Table 4-2 has all of the start and completion times.</a:t>
            </a:r>
            <a:endParaRPr lang="en-US" sz="31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F6C6B576-3AC8-418E-BB90-C001E80FB9C6}"/>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5.3</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700723409"/>
      </p:ext>
    </p:extLst>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65284" y="620688"/>
            <a:ext cx="7772400" cy="1143000"/>
          </a:xfrm>
          <a:noFill/>
          <a:ln/>
        </p:spPr>
        <p:txBody>
          <a:bodyPr/>
          <a:lstStyle/>
          <a:p>
            <a:r>
              <a:rPr lang="en-US" sz="3200" b="1" dirty="0">
                <a:solidFill>
                  <a:srgbClr val="FF0066"/>
                </a:solidFill>
                <a:latin typeface="SP SUAN DUSIT" panose="02000000000000000000" pitchFamily="2" charset="0"/>
                <a:cs typeface="SP SUAN DUSIT" panose="02000000000000000000" pitchFamily="2" charset="0"/>
              </a:rPr>
              <a:t>5.3.2 CRITICAL PATH</a:t>
            </a:r>
            <a:endParaRPr lang="th-TH" altLang="th-TH" sz="3200" b="1" dirty="0">
              <a:solidFill>
                <a:srgbClr val="FF0066"/>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The critical path is the set of tasks that determines the shortest possible completion time. The completion time will be longer if there are insufficient resources to do all parallel activities. However, the completion time can never be made shorter by adding more resources.</a:t>
            </a:r>
            <a:endParaRPr lang="en-US" sz="31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70251335"/>
      </p:ext>
    </p:extLst>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548680"/>
            <a:ext cx="8458200" cy="1143000"/>
          </a:xfrm>
          <a:noFill/>
          <a:ln/>
        </p:spPr>
        <p:txBody>
          <a:bodyPr>
            <a:normAutofit/>
          </a:bodyPr>
          <a:lstStyle/>
          <a:p>
            <a:r>
              <a:rPr lang="en-US" sz="3200" b="1" dirty="0">
                <a:solidFill>
                  <a:srgbClr val="FF0066"/>
                </a:solidFill>
                <a:latin typeface="SP SUAN DUSIT" panose="02000000000000000000" pitchFamily="2" charset="0"/>
                <a:cs typeface="SP SUAN DUSIT" panose="02000000000000000000" pitchFamily="2" charset="0"/>
              </a:rPr>
              <a:t>5.3.3 ALGORITHMFOR MARKING CRITICAL PATH</a:t>
            </a:r>
            <a:endParaRPr lang="th-TH" altLang="th-TH" sz="3200" b="1" dirty="0">
              <a:solidFill>
                <a:srgbClr val="FF0066"/>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6"/>
            <a:ext cx="10153128" cy="46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1. Start with the node(s) with the latest completion time(s); mark it (them) as critical. </a:t>
            </a:r>
          </a:p>
          <a:p>
            <a:pPr marL="0" indent="0" algn="thaiDist">
              <a:buNone/>
            </a:pPr>
            <a:r>
              <a:rPr lang="en-US" sz="3200" dirty="0">
                <a:latin typeface="SP SUAN DUSIT" panose="02000000000000000000" pitchFamily="2" charset="0"/>
                <a:cs typeface="SP SUAN DUSIT" panose="02000000000000000000" pitchFamily="2" charset="0"/>
              </a:rPr>
              <a:t>2. Select the predecessor(s) of the critical node(s) with latest completion time(s); mark it (them) as critical. Continue Step 2 until reaching the starting node(s).</a:t>
            </a:r>
            <a:endParaRPr lang="en-US" sz="31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650075416"/>
      </p:ext>
    </p:extLst>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latin typeface="SP SUAN DUSIT" panose="02000000000000000000" pitchFamily="2" charset="0"/>
                <a:cs typeface="SP SUAN DUSIT" panose="02000000000000000000" pitchFamily="2" charset="0"/>
              </a:rPr>
              <a:t>    In Table 4-2 we can see the completion times of all of the subtasks. Subtask h has the latest completion time, 25. Thus, we mark h as part of the critical path. The predecessors of h are f and g. Subtask f has the latest completion time of those two subtasks, so f is marked as part of the critical path. Subtask f has c and d as predecessors. Since c has the later completion time, c is marked as part of the critical path. Subtask c has a and b as predecessors, and since b has the later time, it is part of the critical path. Since we are now at an initial subtask, the critical path is complete.</a:t>
            </a:r>
          </a:p>
        </p:txBody>
      </p:sp>
      <p:sp>
        <p:nvSpPr>
          <p:cNvPr id="6" name="Rectangle 2">
            <a:extLst>
              <a:ext uri="{FF2B5EF4-FFF2-40B4-BE49-F238E27FC236}">
                <a16:creationId xmlns:a16="http://schemas.microsoft.com/office/drawing/2014/main" id="{12A702AA-5980-4AEE-932C-DB82945FBE86}"/>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5.4</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436524705"/>
      </p:ext>
    </p:extLst>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055440" y="609600"/>
            <a:ext cx="7772400" cy="1143000"/>
          </a:xfrm>
          <a:noFill/>
          <a:ln/>
        </p:spPr>
        <p:txBody>
          <a:bodyPr>
            <a:normAutofit/>
          </a:bodyPr>
          <a:lstStyle/>
          <a:p>
            <a:r>
              <a:rPr lang="en-US" sz="3600" b="1" dirty="0">
                <a:solidFill>
                  <a:srgbClr val="FF0066"/>
                </a:solidFill>
                <a:latin typeface="SP SUAN DUSIT" panose="02000000000000000000" pitchFamily="2" charset="0"/>
                <a:cs typeface="SP SUAN DUSIT" panose="02000000000000000000" pitchFamily="2" charset="0"/>
              </a:rPr>
              <a:t>5.3.4 SLACK TIME</a:t>
            </a:r>
            <a:endParaRPr lang="th-TH" altLang="th-TH" sz="3600" b="1" dirty="0">
              <a:solidFill>
                <a:srgbClr val="FF0066"/>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52600"/>
            <a:ext cx="9937104"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Subtasks that are on the critical path have to be started as early as possible or else the whole project will be delayed. However, subtasks that are not on the critical path have some flexibility on when they are started. This flexibility is called the slack time.</a:t>
            </a:r>
            <a:endParaRPr lang="en-US" sz="31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746890687"/>
      </p:ext>
    </p:extLst>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548680"/>
            <a:ext cx="7772400" cy="1143000"/>
          </a:xfrm>
          <a:noFill/>
          <a:ln/>
        </p:spPr>
        <p:txBody>
          <a:bodyPr>
            <a:normAutofit/>
          </a:bodyPr>
          <a:lstStyle/>
          <a:p>
            <a:r>
              <a:rPr lang="en-US" sz="3600" b="1" dirty="0">
                <a:solidFill>
                  <a:srgbClr val="FF0066"/>
                </a:solidFill>
                <a:latin typeface="SP SUAN DUSIT" panose="02000000000000000000" pitchFamily="2" charset="0"/>
                <a:cs typeface="SP SUAN DUSIT" panose="02000000000000000000" pitchFamily="2" charset="0"/>
              </a:rPr>
              <a:t>5.3.5 ALGORITHMFOR SLACK TIME</a:t>
            </a:r>
            <a:endParaRPr lang="th-TH" altLang="th-TH" sz="3600" b="1" dirty="0">
              <a:solidFill>
                <a:srgbClr val="FF0066"/>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6"/>
            <a:ext cx="10009112" cy="46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000" dirty="0">
                <a:latin typeface="SP SUAN DUSIT" panose="02000000000000000000" pitchFamily="2" charset="0"/>
                <a:cs typeface="SP SUAN DUSIT" panose="02000000000000000000" pitchFamily="2" charset="0"/>
              </a:rPr>
              <a:t>1. Pick the noncritical node with the latest ending time that has not been processed. If the subtask has no successors, pick the latest ending time of all nodes. If the subtask has successors, pick the earliest of the latest start times of the successor nodes. This is the latest completion time for this subtask. Make the latest start time for this subtask to reflect this time.</a:t>
            </a:r>
          </a:p>
          <a:p>
            <a:pPr marL="0" indent="0" algn="thaiDist">
              <a:buNone/>
            </a:pPr>
            <a:r>
              <a:rPr lang="en-US" sz="3000" dirty="0">
                <a:latin typeface="SP SUAN DUSIT" panose="02000000000000000000" pitchFamily="2" charset="0"/>
                <a:cs typeface="SP SUAN DUSIT" panose="02000000000000000000" pitchFamily="2" charset="0"/>
              </a:rPr>
              <a:t>2. Repeat Step 1 until all noncritical path subtasks have been processed.</a:t>
            </a:r>
          </a:p>
        </p:txBody>
      </p:sp>
    </p:spTree>
    <p:extLst>
      <p:ext uri="{BB962C8B-B14F-4D97-AF65-F5344CB8AC3E}">
        <p14:creationId xmlns:p14="http://schemas.microsoft.com/office/powerpoint/2010/main" val="1975869488"/>
      </p:ext>
    </p:extLst>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latin typeface="SP SUAN DUSIT" panose="02000000000000000000" pitchFamily="2" charset="0"/>
                <a:cs typeface="SP SUAN DUSIT" panose="02000000000000000000" pitchFamily="2" charset="0"/>
              </a:rPr>
              <a:t>    The noncritical subtask with the latest completion time is subtask </a:t>
            </a:r>
            <a:r>
              <a:rPr lang="en-US" dirty="0" err="1">
                <a:latin typeface="SP SUAN DUSIT" panose="02000000000000000000" pitchFamily="2" charset="0"/>
                <a:cs typeface="SP SUAN DUSIT" panose="02000000000000000000" pitchFamily="2" charset="0"/>
              </a:rPr>
              <a:t>i</a:t>
            </a:r>
            <a:r>
              <a:rPr lang="en-US" dirty="0">
                <a:latin typeface="SP SUAN DUSIT" panose="02000000000000000000" pitchFamily="2" charset="0"/>
                <a:cs typeface="SP SUAN DUSIT" panose="02000000000000000000" pitchFamily="2" charset="0"/>
              </a:rPr>
              <a:t>. Since it has no successors, the latest completion time, 25, is used. This is added as the latest</a:t>
            </a:r>
          </a:p>
          <a:p>
            <a:pPr marL="0" indent="0" algn="thaiDist">
              <a:buNone/>
            </a:pPr>
            <a:r>
              <a:rPr lang="en-US" dirty="0">
                <a:latin typeface="SP SUAN DUSIT" panose="02000000000000000000" pitchFamily="2" charset="0"/>
                <a:cs typeface="SP SUAN DUSIT" panose="02000000000000000000" pitchFamily="2" charset="0"/>
              </a:rPr>
              <a:t>completion time for </a:t>
            </a:r>
            <a:r>
              <a:rPr lang="en-US" dirty="0" err="1">
                <a:latin typeface="SP SUAN DUSIT" panose="02000000000000000000" pitchFamily="2" charset="0"/>
                <a:cs typeface="SP SUAN DUSIT" panose="02000000000000000000" pitchFamily="2" charset="0"/>
              </a:rPr>
              <a:t>i</a:t>
            </a:r>
            <a:r>
              <a:rPr lang="en-US" dirty="0">
                <a:latin typeface="SP SUAN DUSIT" panose="02000000000000000000" pitchFamily="2" charset="0"/>
                <a:cs typeface="SP SUAN DUSIT" panose="02000000000000000000" pitchFamily="2" charset="0"/>
              </a:rPr>
              <a:t>. Since 25 is 1 later than 24, the start time is changed from 21 to 21,22. Now the latest non processed, noncritical subtask is g. Since h is the only successor of g, and h must start by 21, g must end by 21. So the completion time of g comes 19,21 and the start time becomes 17,19. The next subtask to be processed will be d. It has successors f and g.</a:t>
            </a:r>
          </a:p>
        </p:txBody>
      </p:sp>
      <p:sp>
        <p:nvSpPr>
          <p:cNvPr id="6" name="Rectangle 2">
            <a:extLst>
              <a:ext uri="{FF2B5EF4-FFF2-40B4-BE49-F238E27FC236}">
                <a16:creationId xmlns:a16="http://schemas.microsoft.com/office/drawing/2014/main" id="{EDF38424-8E32-4ADD-A20A-80524D73D192}"/>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5.5</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099510861"/>
      </p:ext>
    </p:ext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71824" y="970384"/>
            <a:ext cx="7772400" cy="720080"/>
          </a:xfrm>
        </p:spPr>
        <p:txBody>
          <a:bodyPr>
            <a:normAutofit/>
          </a:bodyPr>
          <a:lstStyle/>
          <a:p>
            <a:r>
              <a:rPr lang="en-US" altLang="th-TH" sz="4000" b="1" dirty="0">
                <a:solidFill>
                  <a:srgbClr val="0066FF"/>
                </a:solidFill>
                <a:latin typeface="SP SUAN DUSIT" panose="02000000000000000000" pitchFamily="2" charset="0"/>
                <a:cs typeface="SP SUAN DUSIT" panose="02000000000000000000" pitchFamily="2" charset="0"/>
              </a:rPr>
              <a:t>5.1 </a:t>
            </a:r>
            <a:r>
              <a:rPr lang="en-US" sz="4000" b="1" dirty="0">
                <a:solidFill>
                  <a:srgbClr val="0066FF"/>
                </a:solidFill>
                <a:latin typeface="SP SUAN DUSIT" panose="02000000000000000000" pitchFamily="2" charset="0"/>
                <a:cs typeface="SP SUAN DUSIT" panose="02000000000000000000" pitchFamily="2" charset="0"/>
              </a:rPr>
              <a:t>Project Planning</a:t>
            </a:r>
            <a:endParaRPr lang="th-TH" altLang="th-TH" sz="4000" b="1" dirty="0">
              <a:solidFill>
                <a:srgbClr val="0066FF"/>
              </a:solidFill>
              <a:latin typeface="SP SUAN DUSIT" panose="02000000000000000000" pitchFamily="2" charset="0"/>
              <a:cs typeface="SP SUAN DUSIT" panose="02000000000000000000" pitchFamily="2" charset="0"/>
            </a:endParaRPr>
          </a:p>
        </p:txBody>
      </p:sp>
      <p:sp>
        <p:nvSpPr>
          <p:cNvPr id="75779" name="Rectangle 3"/>
          <p:cNvSpPr>
            <a:spLocks noGrp="1" noChangeArrowheads="1"/>
          </p:cNvSpPr>
          <p:nvPr>
            <p:ph type="body" idx="1"/>
          </p:nvPr>
        </p:nvSpPr>
        <p:spPr>
          <a:xfrm>
            <a:off x="1199456" y="1772816"/>
            <a:ext cx="10081119" cy="4114800"/>
          </a:xfrm>
        </p:spPr>
        <p:txBody>
          <a:bodyPr>
            <a:normAutofit/>
          </a:bodyPr>
          <a:lstStyle/>
          <a:p>
            <a:pPr marL="0" indent="0" algn="thaiDist">
              <a:buNone/>
            </a:pPr>
            <a:r>
              <a:rPr lang="en-US" sz="3600" b="1" dirty="0">
                <a:solidFill>
                  <a:schemeClr val="tx1"/>
                </a:solidFill>
                <a:latin typeface="SP SUAN DUSIT" panose="02000000000000000000" pitchFamily="2" charset="0"/>
                <a:cs typeface="SP SUAN DUSIT" panose="02000000000000000000" pitchFamily="2" charset="0"/>
              </a:rPr>
              <a:t>       Planning is essential and software development is no exception. Achieving success in software development requires planning. Software project planning </a:t>
            </a:r>
            <a:r>
              <a:rPr lang="en-US" sz="3600" b="1" u="sng" dirty="0">
                <a:solidFill>
                  <a:srgbClr val="FF0000"/>
                </a:solidFill>
                <a:latin typeface="SP SUAN DUSIT" panose="02000000000000000000" pitchFamily="2" charset="0"/>
                <a:cs typeface="SP SUAN DUSIT" panose="02000000000000000000" pitchFamily="2" charset="0"/>
              </a:rPr>
              <a:t>involves deciding what tasks need to be done, in what order to do the tasks, and what resources are needed to accomplish the tasks.</a:t>
            </a:r>
            <a:endParaRPr lang="th-TH" altLang="th-TH" sz="3600" b="1" u="sng" dirty="0">
              <a:solidFill>
                <a:srgbClr val="FF0000"/>
              </a:solidFill>
              <a:latin typeface="SP SUAN DUSIT" panose="02000000000000000000" pitchFamily="2" charset="0"/>
              <a:cs typeface="SP SUAN DUSIT" panose="02000000000000000000" pitchFamily="2"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9937104"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2900" dirty="0">
                <a:latin typeface="SP SUAN DUSIT" panose="02000000000000000000" pitchFamily="2" charset="0"/>
                <a:cs typeface="SP SUAN DUSIT" panose="02000000000000000000" pitchFamily="2" charset="0"/>
              </a:rPr>
              <a:t>    Subtask f has to start by 18, so d’s completion becomes 17,18, and its start becomes 8,9. The next subtask to be processed will be e. Subtask e has g and </a:t>
            </a:r>
            <a:r>
              <a:rPr lang="en-US" sz="2900" dirty="0" err="1">
                <a:latin typeface="SP SUAN DUSIT" panose="02000000000000000000" pitchFamily="2" charset="0"/>
                <a:cs typeface="SP SUAN DUSIT" panose="02000000000000000000" pitchFamily="2" charset="0"/>
              </a:rPr>
              <a:t>i</a:t>
            </a:r>
            <a:r>
              <a:rPr lang="en-US" sz="2900" dirty="0">
                <a:latin typeface="SP SUAN DUSIT" panose="02000000000000000000" pitchFamily="2" charset="0"/>
                <a:cs typeface="SP SUAN DUSIT" panose="02000000000000000000" pitchFamily="2" charset="0"/>
              </a:rPr>
              <a:t> as successors. Subtask g’s latest start time is 19 and i’s is 22, so subtask e becomes 10,14 for start times and 15,19 for completion times. The last subtask to be processed is a. It has successors c and d. Subtask a has to complete by 9, so the completion time will be 8,9, and its start time will be 0,1. Table 4-3 summarizes the results.</a:t>
            </a:r>
          </a:p>
        </p:txBody>
      </p:sp>
    </p:spTree>
    <p:extLst>
      <p:ext uri="{BB962C8B-B14F-4D97-AF65-F5344CB8AC3E}">
        <p14:creationId xmlns:p14="http://schemas.microsoft.com/office/powerpoint/2010/main" val="700809560"/>
      </p:ext>
    </p:extLst>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695400" y="413792"/>
            <a:ext cx="7772400" cy="854968"/>
          </a:xfrm>
          <a:noFill/>
          <a:ln/>
        </p:spPr>
        <p:txBody>
          <a:bodyPr>
            <a:normAutofit/>
          </a:bodyPr>
          <a:lstStyle/>
          <a:p>
            <a:r>
              <a:rPr lang="en-US" sz="3600" b="1" dirty="0">
                <a:solidFill>
                  <a:srgbClr val="00B0F0"/>
                </a:solidFill>
                <a:latin typeface="SP SUAN DUSIT" panose="02000000000000000000" pitchFamily="2" charset="0"/>
                <a:cs typeface="SP SUAN DUSIT" panose="02000000000000000000" pitchFamily="2" charset="0"/>
              </a:rPr>
              <a:t>Table 5-3 Subtasks with Slack Time</a:t>
            </a:r>
            <a:endParaRPr lang="th-TH" altLang="th-TH" sz="3600" b="1" dirty="0">
              <a:solidFill>
                <a:srgbClr val="00B0F0"/>
              </a:solidFill>
              <a:latin typeface="SP SUAN DUSIT" panose="02000000000000000000" pitchFamily="2" charset="0"/>
              <a:cs typeface="SP SUAN DUSIT" panose="02000000000000000000"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556792"/>
            <a:ext cx="608300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0193535"/>
      </p:ext>
    </p:extLst>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055440" y="1844824"/>
            <a:ext cx="10153128" cy="4608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2900" dirty="0">
                <a:latin typeface="SP SUAN DUSIT" panose="02000000000000000000" pitchFamily="2" charset="0"/>
                <a:cs typeface="SP SUAN DUSIT" panose="02000000000000000000" pitchFamily="2" charset="0"/>
              </a:rPr>
              <a:t>    Open MS Project (version 98). Select PERT view on left menu. Under the Insert pull-down menu, insert a new task. Use the right mouse button to open task information. Change the time for the task to 5 days. Drag from this task to create anew task with a dependency on the first task, or go to the Insert menu to insert another new task. Create the tasks and dependencies from Example 4.5. The tasks on the critical path will be shown in red. Use the left menu bar to see the </a:t>
            </a:r>
            <a:r>
              <a:rPr lang="en-US" sz="2900" dirty="0" err="1">
                <a:latin typeface="SP SUAN DUSIT" panose="02000000000000000000" pitchFamily="2" charset="0"/>
                <a:cs typeface="SP SUAN DUSIT" panose="02000000000000000000" pitchFamily="2" charset="0"/>
              </a:rPr>
              <a:t>Gannt</a:t>
            </a:r>
            <a:r>
              <a:rPr lang="en-US" sz="2900" dirty="0">
                <a:latin typeface="SP SUAN DUSIT" panose="02000000000000000000" pitchFamily="2" charset="0"/>
                <a:cs typeface="SP SUAN DUSIT" panose="02000000000000000000" pitchFamily="2" charset="0"/>
              </a:rPr>
              <a:t> chart view of this project.</a:t>
            </a:r>
          </a:p>
        </p:txBody>
      </p:sp>
      <p:sp>
        <p:nvSpPr>
          <p:cNvPr id="6" name="Rectangle 2">
            <a:extLst>
              <a:ext uri="{FF2B5EF4-FFF2-40B4-BE49-F238E27FC236}">
                <a16:creationId xmlns:a16="http://schemas.microsoft.com/office/drawing/2014/main" id="{0886A2FA-A063-450E-A24E-D8FA2E37DAAE}"/>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5.6</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956686225"/>
      </p:ext>
    </p:extLst>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27448" y="764704"/>
            <a:ext cx="8458200" cy="864096"/>
          </a:xfrm>
        </p:spPr>
        <p:txBody>
          <a:bodyPr>
            <a:normAutofit/>
          </a:bodyPr>
          <a:lstStyle/>
          <a:p>
            <a:r>
              <a:rPr lang="en-US" altLang="th-TH" sz="4000" b="1" dirty="0">
                <a:solidFill>
                  <a:srgbClr val="0066FF"/>
                </a:solidFill>
                <a:latin typeface="SP SUAN DUSIT" panose="02000000000000000000" pitchFamily="2" charset="0"/>
                <a:cs typeface="SP SUAN DUSIT" panose="02000000000000000000" pitchFamily="2" charset="0"/>
              </a:rPr>
              <a:t>5.4 </a:t>
            </a:r>
            <a:r>
              <a:rPr lang="en-US" sz="4000" b="1" dirty="0">
                <a:solidFill>
                  <a:srgbClr val="0066FF"/>
                </a:solidFill>
                <a:latin typeface="SP SUAN DUSIT" panose="02000000000000000000" pitchFamily="2" charset="0"/>
                <a:cs typeface="SP SUAN DUSIT" panose="02000000000000000000" pitchFamily="2" charset="0"/>
              </a:rPr>
              <a:t>Software Cost Estimation</a:t>
            </a:r>
            <a:endParaRPr lang="th-TH" altLang="th-TH" sz="4000" b="1" dirty="0">
              <a:solidFill>
                <a:srgbClr val="0066FF"/>
              </a:solidFill>
              <a:latin typeface="SP SUAN DUSIT" panose="02000000000000000000" pitchFamily="2" charset="0"/>
              <a:cs typeface="SP SUAN DUSIT" panose="02000000000000000000" pitchFamily="2" charset="0"/>
            </a:endParaRPr>
          </a:p>
        </p:txBody>
      </p:sp>
      <p:sp>
        <p:nvSpPr>
          <p:cNvPr id="75779" name="Rectangle 3"/>
          <p:cNvSpPr>
            <a:spLocks noGrp="1" noChangeArrowheads="1"/>
          </p:cNvSpPr>
          <p:nvPr>
            <p:ph type="body" idx="1"/>
          </p:nvPr>
        </p:nvSpPr>
        <p:spPr>
          <a:xfrm>
            <a:off x="1199456" y="1772816"/>
            <a:ext cx="10009112" cy="3970784"/>
          </a:xfrm>
        </p:spPr>
        <p:txBody>
          <a:bodyPr>
            <a:normAutofit/>
          </a:bodyPr>
          <a:lstStyle/>
          <a:p>
            <a:pPr marL="0" indent="0" algn="thaiDist">
              <a:buNone/>
            </a:pPr>
            <a:r>
              <a:rPr lang="en-US" sz="2900" b="1" dirty="0">
                <a:latin typeface="SP SUAN DUSIT" panose="02000000000000000000" pitchFamily="2" charset="0"/>
                <a:cs typeface="SP SUAN DUSIT" panose="02000000000000000000" pitchFamily="2" charset="0"/>
              </a:rPr>
              <a:t>      The task of software cost estimation is to determine how many resources are needed to complete the project. Usually this estimate is in programmer-months </a:t>
            </a:r>
            <a:r>
              <a:rPr lang="en-US" sz="2900" b="1" dirty="0">
                <a:solidFill>
                  <a:srgbClr val="FF0000"/>
                </a:solidFill>
                <a:latin typeface="SP SUAN DUSIT" panose="02000000000000000000" pitchFamily="2" charset="0"/>
                <a:cs typeface="SP SUAN DUSIT" panose="02000000000000000000" pitchFamily="2" charset="0"/>
              </a:rPr>
              <a:t>(PM).</a:t>
            </a:r>
          </a:p>
          <a:p>
            <a:pPr marL="0" indent="0" algn="thaiDist">
              <a:buNone/>
            </a:pPr>
            <a:r>
              <a:rPr lang="en-US" sz="2900" b="1" dirty="0">
                <a:latin typeface="SP SUAN DUSIT" panose="02000000000000000000" pitchFamily="2" charset="0"/>
                <a:cs typeface="SP SUAN DUSIT" panose="02000000000000000000" pitchFamily="2" charset="0"/>
              </a:rPr>
              <a:t>      There are two very different approaches to cost estimation. The older approach is called </a:t>
            </a:r>
            <a:r>
              <a:rPr lang="en-US" sz="2900" b="1" i="1" dirty="0">
                <a:solidFill>
                  <a:srgbClr val="FF0000"/>
                </a:solidFill>
                <a:latin typeface="SP SUAN DUSIT" panose="02000000000000000000" pitchFamily="2" charset="0"/>
                <a:cs typeface="SP SUAN DUSIT" panose="02000000000000000000" pitchFamily="2" charset="0"/>
              </a:rPr>
              <a:t>LOC estimation</a:t>
            </a:r>
            <a:r>
              <a:rPr lang="en-US" sz="2900" b="1" dirty="0">
                <a:latin typeface="SP SUAN DUSIT" panose="02000000000000000000" pitchFamily="2" charset="0"/>
                <a:cs typeface="SP SUAN DUSIT" panose="02000000000000000000" pitchFamily="2" charset="0"/>
              </a:rPr>
              <a:t>, since it is based on initially estimating the number of lines of code that will need to be developed for the project. The newer approach is based on counting function points in the project description..</a:t>
            </a:r>
            <a:endParaRPr lang="th-TH" altLang="th-TH" sz="2900"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958253125"/>
      </p:ext>
    </p:extLst>
  </p:cSld>
  <p:clrMapOvr>
    <a:masterClrMapping/>
  </p:clrMapOvr>
  <p:transition>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79100" y="609599"/>
            <a:ext cx="8458200" cy="1143000"/>
          </a:xfrm>
          <a:noFill/>
          <a:ln/>
        </p:spPr>
        <p:txBody>
          <a:bodyPr>
            <a:normAutofit/>
          </a:bodyPr>
          <a:lstStyle/>
          <a:p>
            <a:r>
              <a:rPr lang="en-US" altLang="th-TH" sz="3600" b="1" dirty="0">
                <a:solidFill>
                  <a:srgbClr val="FF6600"/>
                </a:solidFill>
                <a:latin typeface="SP SUAN DUSIT" panose="02000000000000000000" pitchFamily="2" charset="0"/>
                <a:cs typeface="SP SUAN DUSIT" panose="02000000000000000000" pitchFamily="2" charset="0"/>
              </a:rPr>
              <a:t>5.4</a:t>
            </a:r>
            <a:r>
              <a:rPr lang="th-TH" altLang="th-TH" sz="3600" b="1" dirty="0">
                <a:solidFill>
                  <a:srgbClr val="FF6600"/>
                </a:solidFill>
                <a:latin typeface="SP SUAN DUSIT" panose="02000000000000000000" pitchFamily="2" charset="0"/>
                <a:cs typeface="SP SUAN DUSIT" panose="02000000000000000000" pitchFamily="2" charset="0"/>
              </a:rPr>
              <a:t>.1 </a:t>
            </a:r>
            <a:r>
              <a:rPr lang="en-US" sz="3200" b="1" dirty="0">
                <a:solidFill>
                  <a:srgbClr val="FF6600"/>
                </a:solidFill>
                <a:latin typeface="SP SUAN DUSIT" panose="02000000000000000000" pitchFamily="2" charset="0"/>
                <a:cs typeface="SP SUAN DUSIT" panose="02000000000000000000" pitchFamily="2" charset="0"/>
              </a:rPr>
              <a:t>ESTIMATION OF LINES OF CODE (LOC)</a:t>
            </a:r>
            <a:endParaRPr lang="th-TH" altLang="th-TH" sz="32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52599"/>
            <a:ext cx="9937104" cy="4700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600" dirty="0">
                <a:latin typeface="SP SUAN DUSIT" panose="02000000000000000000" pitchFamily="2" charset="0"/>
                <a:cs typeface="SP SUAN DUSIT" panose="02000000000000000000" pitchFamily="2" charset="0"/>
              </a:rPr>
              <a:t>   The first step in LOC-based estimation is to estimate the number of lines of code in the finished project. This can be done based on experience, size of previous projects, size of a competitor’s solution, or by breaking down the project into smaller pieces and then estimating the size of each of the smaller pieces.</a:t>
            </a:r>
            <a:endParaRPr lang="en-US" sz="32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853618093"/>
      </p:ext>
    </p:extLst>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27448" y="1844824"/>
            <a:ext cx="9865096"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A standard approach is, for each </a:t>
            </a:r>
            <a:r>
              <a:rPr lang="en-US" sz="3200" dirty="0" err="1">
                <a:latin typeface="SP SUAN DUSIT" panose="02000000000000000000" pitchFamily="2" charset="0"/>
                <a:cs typeface="SP SUAN DUSIT" panose="02000000000000000000" pitchFamily="2" charset="0"/>
              </a:rPr>
              <a:t>piece</a:t>
            </a:r>
            <a:r>
              <a:rPr lang="en-US" sz="3200" baseline="-25000" dirty="0" err="1">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to estimate the maximum possible size, max</a:t>
            </a:r>
            <a:r>
              <a:rPr lang="en-US" sz="3200" baseline="-25000" dirty="0">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the minimum possible size, min</a:t>
            </a:r>
            <a:r>
              <a:rPr lang="en-US" sz="3200" baseline="-25000" dirty="0">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and the ‘‘best guess’’ size, </a:t>
            </a:r>
            <a:r>
              <a:rPr lang="en-US" sz="3200" dirty="0" err="1">
                <a:latin typeface="SP SUAN DUSIT" panose="02000000000000000000" pitchFamily="2" charset="0"/>
                <a:cs typeface="SP SUAN DUSIT" panose="02000000000000000000" pitchFamily="2" charset="0"/>
              </a:rPr>
              <a:t>best</a:t>
            </a:r>
            <a:r>
              <a:rPr lang="en-US" sz="3200" baseline="-25000" dirty="0" err="1">
                <a:latin typeface="SP SUAN DUSIT" panose="02000000000000000000" pitchFamily="2" charset="0"/>
                <a:cs typeface="SP SUAN DUSIT" panose="02000000000000000000" pitchFamily="2" charset="0"/>
              </a:rPr>
              <a:t>i</a:t>
            </a:r>
            <a:r>
              <a:rPr lang="en-US" sz="3200" dirty="0">
                <a:latin typeface="SP SUAN DUSIT" panose="02000000000000000000" pitchFamily="2" charset="0"/>
                <a:cs typeface="SP SUAN DUSIT" panose="02000000000000000000" pitchFamily="2" charset="0"/>
              </a:rPr>
              <a:t>. The estimate for the whole project is 1/6 of the sum of the maximums, the minimums, and 4 times the best guess:</a:t>
            </a:r>
          </a:p>
          <a:p>
            <a:pPr marL="0" indent="0" algn="thaiDist">
              <a:buNone/>
            </a:pPr>
            <a:r>
              <a:rPr lang="en-US" dirty="0">
                <a:latin typeface="SP SUAN DUSIT" panose="02000000000000000000" pitchFamily="2" charset="0"/>
                <a:cs typeface="SP SUAN DUSIT" panose="02000000000000000000" pitchFamily="2" charset="0"/>
              </a:rPr>
              <a:t>   </a:t>
            </a:r>
            <a:endParaRPr lang="en-US" sz="2400" dirty="0">
              <a:solidFill>
                <a:srgbClr val="FFC000"/>
              </a:solidFill>
              <a:latin typeface="SP SUAN DUSIT" panose="02000000000000000000" pitchFamily="2" charset="0"/>
              <a:cs typeface="SP SUAN DUSIT" panose="02000000000000000000" pitchFamily="2"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16" y="4149080"/>
            <a:ext cx="597666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88BE791D-E58A-46A3-9E97-2227D35829D5}"/>
              </a:ext>
            </a:extLst>
          </p:cNvPr>
          <p:cNvSpPr/>
          <p:nvPr/>
        </p:nvSpPr>
        <p:spPr>
          <a:xfrm>
            <a:off x="2279576" y="3861048"/>
            <a:ext cx="7056784" cy="115212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255366"/>
      </p:ext>
    </p:extLst>
  </p:cSld>
  <p:clrMapOvr>
    <a:masterClrMapping/>
  </p:clrMapOvr>
  <p:transition>
    <p:random/>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29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Team WRT had identified seven sub pieces to their project. These are shown in Table 5-4 with their estimates of the size of each sub piece.</a:t>
            </a:r>
            <a:endParaRPr lang="en-US" sz="29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8784C8D1-FBBF-45A1-A7E4-49AD186B9664}"/>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5.7</a:t>
            </a:r>
            <a:endParaRPr lang="th-TH" altLang="th-TH" sz="4400" b="1" dirty="0">
              <a:solidFill>
                <a:srgbClr val="0066FF"/>
              </a:solidFill>
              <a:latin typeface="SP SUAN DUSIT" panose="02000000000000000000" pitchFamily="2" charset="0"/>
              <a:cs typeface="SP SUAN DUSIT" panose="02000000000000000000" pitchFamily="2" charset="0"/>
            </a:endParaRPr>
          </a:p>
        </p:txBody>
      </p:sp>
      <p:pic>
        <p:nvPicPr>
          <p:cNvPr id="7" name="Picture 2">
            <a:extLst>
              <a:ext uri="{FF2B5EF4-FFF2-40B4-BE49-F238E27FC236}">
                <a16:creationId xmlns:a16="http://schemas.microsoft.com/office/drawing/2014/main" id="{C183621D-DC3E-4F64-B9BA-F50EE27FD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2780930"/>
            <a:ext cx="367240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a:extLst>
              <a:ext uri="{FF2B5EF4-FFF2-40B4-BE49-F238E27FC236}">
                <a16:creationId xmlns:a16="http://schemas.microsoft.com/office/drawing/2014/main" id="{50AD079F-C63F-40FE-A11A-3BAE2EC75DEB}"/>
              </a:ext>
            </a:extLst>
          </p:cNvPr>
          <p:cNvSpPr txBox="1">
            <a:spLocks noChangeArrowheads="1"/>
          </p:cNvSpPr>
          <p:nvPr/>
        </p:nvSpPr>
        <p:spPr>
          <a:xfrm>
            <a:off x="2883043" y="3670921"/>
            <a:ext cx="3347864" cy="864096"/>
          </a:xfrm>
          <a:prstGeom prst="rect">
            <a:avLst/>
          </a:prstGeom>
          <a:noFill/>
          <a:ln/>
        </p:spPr>
        <p:txBody>
          <a:bodyPr vert="horz" lIns="91440" tIns="45720" rIns="91440" bIns="45720" rtlCol="0" anchor="b">
            <a:normAutofit fontScale="925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b="1" dirty="0">
                <a:solidFill>
                  <a:srgbClr val="CC3300"/>
                </a:solidFill>
                <a:latin typeface="SP SUAN DUSIT" panose="02000000000000000000" pitchFamily="2" charset="0"/>
                <a:cs typeface="SP SUAN DUSIT" panose="02000000000000000000" pitchFamily="2" charset="0"/>
              </a:rPr>
              <a:t>Table 5-4 Sub piece</a:t>
            </a:r>
          </a:p>
          <a:p>
            <a:r>
              <a:rPr lang="en-US" sz="3200" b="1" dirty="0">
                <a:solidFill>
                  <a:srgbClr val="CC3300"/>
                </a:solidFill>
                <a:latin typeface="SP SUAN DUSIT" panose="02000000000000000000" pitchFamily="2" charset="0"/>
                <a:cs typeface="SP SUAN DUSIT" panose="02000000000000000000" pitchFamily="2" charset="0"/>
              </a:rPr>
              <a:t>Size Estimate (in LOC)</a:t>
            </a:r>
            <a:endParaRPr lang="th-TH" altLang="th-TH" sz="3200" b="1" dirty="0">
              <a:solidFill>
                <a:srgbClr val="CC33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157098706"/>
      </p:ext>
    </p:extLst>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839416" y="476672"/>
            <a:ext cx="8458200" cy="720080"/>
          </a:xfrm>
          <a:noFill/>
          <a:ln/>
        </p:spPr>
        <p:txBody>
          <a:bodyPr/>
          <a:lstStyle/>
          <a:p>
            <a:r>
              <a:rPr lang="en-US" sz="3400" b="1" dirty="0">
                <a:solidFill>
                  <a:srgbClr val="CC3300"/>
                </a:solidFill>
                <a:latin typeface="SP SUAN DUSIT" panose="02000000000000000000" pitchFamily="2" charset="0"/>
                <a:cs typeface="SP SUAN DUSIT" panose="02000000000000000000" pitchFamily="2" charset="0"/>
              </a:rPr>
              <a:t>The estimates for each section are as follows:</a:t>
            </a:r>
            <a:endParaRPr lang="th-TH" altLang="th-TH" sz="3400" b="1" dirty="0">
              <a:solidFill>
                <a:srgbClr val="CC3300"/>
              </a:solidFill>
              <a:latin typeface="SP SUAN DUSIT" panose="02000000000000000000" pitchFamily="2" charset="0"/>
              <a:cs typeface="SP SUAN DUSIT" panose="02000000000000000000" pitchFamily="2" charset="0"/>
            </a:endParaRPr>
          </a:p>
        </p:txBody>
      </p:sp>
      <p:pic>
        <p:nvPicPr>
          <p:cNvPr id="2" name="Picture 1">
            <a:extLst>
              <a:ext uri="{FF2B5EF4-FFF2-40B4-BE49-F238E27FC236}">
                <a16:creationId xmlns:a16="http://schemas.microsoft.com/office/drawing/2014/main" id="{2A299BFF-D22D-4A55-AA88-E7D156AC0605}"/>
              </a:ext>
            </a:extLst>
          </p:cNvPr>
          <p:cNvPicPr>
            <a:picLocks noChangeAspect="1"/>
          </p:cNvPicPr>
          <p:nvPr/>
        </p:nvPicPr>
        <p:blipFill>
          <a:blip r:embed="rId3"/>
          <a:stretch>
            <a:fillRect/>
          </a:stretch>
        </p:blipFill>
        <p:spPr>
          <a:xfrm>
            <a:off x="1415480" y="1268761"/>
            <a:ext cx="7560840" cy="2845746"/>
          </a:xfrm>
          <a:prstGeom prst="rect">
            <a:avLst/>
          </a:prstGeom>
        </p:spPr>
      </p:pic>
      <p:pic>
        <p:nvPicPr>
          <p:cNvPr id="5" name="Picture 2">
            <a:extLst>
              <a:ext uri="{FF2B5EF4-FFF2-40B4-BE49-F238E27FC236}">
                <a16:creationId xmlns:a16="http://schemas.microsoft.com/office/drawing/2014/main" id="{C2FD72E2-2162-4174-BAD2-AD2D339D5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7488" y="4293097"/>
            <a:ext cx="6552728" cy="1638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a:extLst>
              <a:ext uri="{FF2B5EF4-FFF2-40B4-BE49-F238E27FC236}">
                <a16:creationId xmlns:a16="http://schemas.microsoft.com/office/drawing/2014/main" id="{B0155BFB-D7CC-4070-B109-B16BC16D8C4D}"/>
              </a:ext>
            </a:extLst>
          </p:cNvPr>
          <p:cNvCxnSpPr/>
          <p:nvPr/>
        </p:nvCxnSpPr>
        <p:spPr>
          <a:xfrm>
            <a:off x="911424" y="1268760"/>
            <a:ext cx="78821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B43339C-2A64-4810-B2BD-58EBD8BA716E}"/>
              </a:ext>
            </a:extLst>
          </p:cNvPr>
          <p:cNvCxnSpPr/>
          <p:nvPr/>
        </p:nvCxnSpPr>
        <p:spPr>
          <a:xfrm>
            <a:off x="950168" y="4114507"/>
            <a:ext cx="78821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771877"/>
      </p:ext>
    </p:extLst>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908719"/>
            <a:ext cx="8458200" cy="792088"/>
          </a:xfrm>
          <a:noFill/>
          <a:ln/>
        </p:spPr>
        <p:txBody>
          <a:bodyPr/>
          <a:lstStyle/>
          <a:p>
            <a:r>
              <a:rPr lang="en-US" sz="3200" b="1" dirty="0">
                <a:solidFill>
                  <a:srgbClr val="FF6600"/>
                </a:solidFill>
                <a:latin typeface="SP SUAN DUSIT" panose="02000000000000000000" pitchFamily="2" charset="0"/>
                <a:cs typeface="SP SUAN DUSIT" panose="02000000000000000000" pitchFamily="2" charset="0"/>
              </a:rPr>
              <a:t>5.4.2 LOC-BASED COST ESTIMATION</a:t>
            </a:r>
            <a:endParaRPr lang="th-TH" altLang="th-TH" sz="28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844823"/>
            <a:ext cx="10009112" cy="1152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latin typeface="SP SUAN DUSIT" panose="02000000000000000000" pitchFamily="2" charset="0"/>
                <a:cs typeface="SP SUAN DUSIT" panose="02000000000000000000" pitchFamily="2" charset="0"/>
              </a:rPr>
              <a:t>   The basic LOC approach is a formula that matches the historical data. The basic formula has three parameters:</a:t>
            </a:r>
            <a:endParaRPr lang="en-US" sz="2000" dirty="0">
              <a:solidFill>
                <a:srgbClr val="FFC000"/>
              </a:solidFill>
              <a:latin typeface="SP SUAN DUSIT" panose="02000000000000000000" pitchFamily="2" charset="0"/>
              <a:cs typeface="SP SUAN DUSIT" panose="02000000000000000000" pitchFamily="2"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193" y="3068960"/>
            <a:ext cx="3789975"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271464" y="3933056"/>
            <a:ext cx="1000911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latin typeface="SP SUAN DUSIT" panose="02000000000000000000" pitchFamily="2" charset="0"/>
                <a:cs typeface="SP SUAN DUSIT" panose="02000000000000000000" pitchFamily="2" charset="0"/>
              </a:rPr>
              <a:t>   Alpha,</a:t>
            </a:r>
            <a:r>
              <a:rPr lang="el-GR" i="1" dirty="0">
                <a:latin typeface="SP SUAN DUSIT" panose="02000000000000000000" pitchFamily="2" charset="0"/>
                <a:cs typeface="SP SUAN DUSIT" panose="02000000000000000000" pitchFamily="2" charset="0"/>
              </a:rPr>
              <a:t>α</a:t>
            </a:r>
            <a:r>
              <a:rPr lang="en-US" dirty="0">
                <a:latin typeface="SP SUAN DUSIT" panose="02000000000000000000" pitchFamily="2" charset="0"/>
                <a:cs typeface="SP SUAN DUSIT" panose="02000000000000000000" pitchFamily="2" charset="0"/>
              </a:rPr>
              <a:t>, is the marginal cost per KLOC (thousand lines of code). This is the added cost for an additional thousand lines of code. The parameter beta, </a:t>
            </a:r>
            <a:r>
              <a:rPr lang="el-GR" i="1" dirty="0">
                <a:latin typeface="SP SUAN DUSIT" panose="02000000000000000000" pitchFamily="2" charset="0"/>
                <a:cs typeface="SP SUAN DUSIT" panose="02000000000000000000" pitchFamily="2" charset="0"/>
              </a:rPr>
              <a:t>β</a:t>
            </a:r>
            <a:r>
              <a:rPr lang="en-US" dirty="0">
                <a:latin typeface="SP SUAN DUSIT" panose="02000000000000000000" pitchFamily="2" charset="0"/>
                <a:cs typeface="SP SUAN DUSIT" panose="02000000000000000000" pitchFamily="2" charset="0"/>
              </a:rPr>
              <a:t>, is an exponent that reflects the nonlinearity of the relationship.</a:t>
            </a:r>
            <a:endParaRPr lang="en-US" sz="20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750834443"/>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271464" y="1700808"/>
            <a:ext cx="986509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   A value of beta greater than 1 means that the cost per KLOC increases as the size of the project increases. This is a diseconomy of scale. A value of beta less than 1 reflects an economy of scale. Some studies have found betas greater than 1, and other studies have betas less than 1. The parameter gamma, </a:t>
            </a:r>
            <a:r>
              <a:rPr lang="el-GR" sz="3200" i="1" dirty="0">
                <a:latin typeface="SP SUAN DUSIT" panose="02000000000000000000" pitchFamily="2" charset="0"/>
                <a:cs typeface="SP SUAN DUSIT" panose="02000000000000000000" pitchFamily="2" charset="0"/>
              </a:rPr>
              <a:t>γ</a:t>
            </a:r>
            <a:r>
              <a:rPr lang="en-US" sz="3200" dirty="0">
                <a:latin typeface="SP SUAN DUSIT" panose="02000000000000000000" pitchFamily="2" charset="0"/>
                <a:cs typeface="SP SUAN DUSIT" panose="02000000000000000000" pitchFamily="2" charset="0"/>
              </a:rPr>
              <a:t>, reflects the fixed cost of doing any project. Studies have found both positive gammas and zero gammas.</a:t>
            </a:r>
            <a:endParaRPr lang="en-US" sz="24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165067573"/>
      </p:ext>
    </p:ext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99456" y="764704"/>
            <a:ext cx="8458200" cy="864096"/>
          </a:xfrm>
        </p:spPr>
        <p:txBody>
          <a:bodyPr/>
          <a:lstStyle/>
          <a:p>
            <a:r>
              <a:rPr lang="en-US" altLang="th-TH" sz="3400" b="1" dirty="0">
                <a:solidFill>
                  <a:srgbClr val="0066FF"/>
                </a:solidFill>
                <a:latin typeface="SP SUAN DUSIT" panose="02000000000000000000" pitchFamily="2" charset="0"/>
                <a:cs typeface="SP SUAN DUSIT" panose="02000000000000000000" pitchFamily="2" charset="0"/>
              </a:rPr>
              <a:t>5.2 W</a:t>
            </a:r>
            <a:r>
              <a:rPr lang="en-US" sz="3400" b="1" dirty="0">
                <a:solidFill>
                  <a:srgbClr val="0066FF"/>
                </a:solidFill>
                <a:latin typeface="SP SUAN DUSIT" panose="02000000000000000000" pitchFamily="2" charset="0"/>
                <a:cs typeface="SP SUAN DUSIT" panose="02000000000000000000" pitchFamily="2" charset="0"/>
              </a:rPr>
              <a:t>BS—Work Breakdown Structure</a:t>
            </a:r>
            <a:endParaRPr lang="th-TH" altLang="th-TH" sz="3400" b="1" dirty="0">
              <a:solidFill>
                <a:srgbClr val="0066FF"/>
              </a:solidFill>
              <a:latin typeface="SP SUAN DUSIT" panose="02000000000000000000" pitchFamily="2" charset="0"/>
              <a:cs typeface="SP SUAN DUSIT" panose="02000000000000000000" pitchFamily="2" charset="0"/>
            </a:endParaRPr>
          </a:p>
        </p:txBody>
      </p:sp>
      <p:sp>
        <p:nvSpPr>
          <p:cNvPr id="75779" name="Rectangle 3"/>
          <p:cNvSpPr>
            <a:spLocks noGrp="1" noChangeArrowheads="1"/>
          </p:cNvSpPr>
          <p:nvPr>
            <p:ph type="body" idx="1"/>
          </p:nvPr>
        </p:nvSpPr>
        <p:spPr>
          <a:xfrm>
            <a:off x="1271464" y="1772816"/>
            <a:ext cx="9865095" cy="4114800"/>
          </a:xfrm>
        </p:spPr>
        <p:txBody>
          <a:bodyPr/>
          <a:lstStyle/>
          <a:p>
            <a:pPr marL="0" indent="0" algn="thaiDist">
              <a:buNone/>
            </a:pPr>
            <a:r>
              <a:rPr lang="en-US" sz="3200" b="1" dirty="0">
                <a:latin typeface="SP SUAN DUSIT" panose="02000000000000000000" pitchFamily="2" charset="0"/>
                <a:cs typeface="SP SUAN DUSIT" panose="02000000000000000000" pitchFamily="2" charset="0"/>
              </a:rPr>
              <a:t>   One of the first tasks is to break the large tasks into small tasks. It means finding identifiable parts of the tasks. It also means finding deliverables and milestones that can be used to measure progress.</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108424801"/>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27448"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29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Company LMN has recorded the following data from previous projects. Estimate what the parameters for the cost estimation formula should be and how much effort a new project of 30 KLOC should take (see Table 5-5).</a:t>
            </a:r>
            <a:endParaRPr lang="en-US" sz="2900" dirty="0">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50C7B47D-2987-4939-8A17-A290BE6C2175}"/>
              </a:ext>
            </a:extLst>
          </p:cNvPr>
          <p:cNvSpPr>
            <a:spLocks noGrp="1" noChangeArrowheads="1"/>
          </p:cNvSpPr>
          <p:nvPr>
            <p:ph type="title"/>
          </p:nvPr>
        </p:nvSpPr>
        <p:spPr>
          <a:xfrm>
            <a:off x="1199456" y="60960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a:t>
            </a:r>
            <a:r>
              <a:rPr lang="th-TH" altLang="th-TH" sz="4400" b="1" dirty="0">
                <a:solidFill>
                  <a:srgbClr val="0066FF"/>
                </a:solidFill>
                <a:latin typeface="SP SUAN DUSIT" panose="02000000000000000000" pitchFamily="2" charset="0"/>
                <a:cs typeface="SP SUAN DUSIT" panose="02000000000000000000" pitchFamily="2" charset="0"/>
              </a:rPr>
              <a:t>8</a:t>
            </a:r>
          </a:p>
        </p:txBody>
      </p:sp>
    </p:spTree>
    <p:extLst>
      <p:ext uri="{BB962C8B-B14F-4D97-AF65-F5344CB8AC3E}">
        <p14:creationId xmlns:p14="http://schemas.microsoft.com/office/powerpoint/2010/main" val="1178455981"/>
      </p:ext>
    </p:extLst>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271464" y="2281382"/>
            <a:ext cx="3703715" cy="859586"/>
          </a:xfrm>
          <a:noFill/>
          <a:ln/>
        </p:spPr>
        <p:txBody>
          <a:bodyPr>
            <a:normAutofit/>
          </a:bodyPr>
          <a:lstStyle/>
          <a:p>
            <a:r>
              <a:rPr lang="en-US" sz="3600" b="1" dirty="0">
                <a:solidFill>
                  <a:srgbClr val="FF6600"/>
                </a:solidFill>
                <a:latin typeface="SP SUAN DUSIT" panose="02000000000000000000" pitchFamily="2" charset="0"/>
                <a:cs typeface="SP SUAN DUSIT" panose="02000000000000000000" pitchFamily="2" charset="0"/>
              </a:rPr>
              <a:t>Table 5-5 Historical Data</a:t>
            </a:r>
            <a:endParaRPr lang="th-TH" altLang="th-TH" sz="3600" b="1" dirty="0">
              <a:solidFill>
                <a:srgbClr val="FF6600"/>
              </a:solidFill>
              <a:latin typeface="SP SUAN DUSIT" panose="02000000000000000000" pitchFamily="2" charset="0"/>
              <a:cs typeface="SP SUAN DUSIT" panose="02000000000000000000" pitchFamily="2"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8" y="1089623"/>
            <a:ext cx="3703715" cy="3245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127448" y="4653136"/>
            <a:ext cx="1022513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Analyzing or plotting this data would show a linear relationship between size and effort. The slope of the line is 2.4. This would be alpha, , in the LOC-based cost estimation formula. Since the line is straight (linear relationship), the beta, , is 1. The gamma, , value would be zero.</a:t>
            </a:r>
            <a:endParaRPr lang="en-US"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47281801"/>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53274" y="836712"/>
            <a:ext cx="8458200" cy="792088"/>
          </a:xfrm>
          <a:noFill/>
          <a:ln/>
        </p:spPr>
        <p:txBody>
          <a:bodyPr>
            <a:normAutofit/>
          </a:bodyPr>
          <a:lstStyle/>
          <a:p>
            <a:r>
              <a:rPr lang="en-US" sz="3200" b="1" dirty="0">
                <a:solidFill>
                  <a:srgbClr val="FF6600"/>
                </a:solidFill>
                <a:latin typeface="SP SUAN DUSIT" panose="02000000000000000000" pitchFamily="2" charset="0"/>
                <a:cs typeface="SP SUAN DUSIT" panose="02000000000000000000" pitchFamily="2" charset="0"/>
              </a:rPr>
              <a:t>5.4.3 CONSTRUCTIVE COST MODEL (COCOMO)</a:t>
            </a:r>
            <a:endParaRPr lang="th-TH" altLang="th-TH" sz="32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6"/>
            <a:ext cx="99371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COCOMO is the classic LOC cost-estimation formula. It was created by Barry Boehm in the 1970s. He used thousand delivered source instructions (KDSI) as his unit of size. KLOC is equivalent. His unit of effort is the programmer-month (PM).</a:t>
            </a:r>
          </a:p>
        </p:txBody>
      </p:sp>
    </p:spTree>
    <p:extLst>
      <p:ext uri="{BB962C8B-B14F-4D97-AF65-F5344CB8AC3E}">
        <p14:creationId xmlns:p14="http://schemas.microsoft.com/office/powerpoint/2010/main" val="1649207978"/>
      </p:ext>
    </p:extLst>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27448" y="836712"/>
            <a:ext cx="8458200" cy="792088"/>
          </a:xfrm>
          <a:noFill/>
          <a:ln/>
        </p:spPr>
        <p:txBody>
          <a:bodyPr>
            <a:normAutofit/>
          </a:bodyPr>
          <a:lstStyle/>
          <a:p>
            <a:r>
              <a:rPr lang="en-US" sz="3200" b="1" dirty="0">
                <a:solidFill>
                  <a:srgbClr val="FF6600"/>
                </a:solidFill>
                <a:latin typeface="SP SUAN DUSIT" panose="02000000000000000000" pitchFamily="2" charset="0"/>
                <a:cs typeface="SP SUAN DUSIT" panose="02000000000000000000" pitchFamily="2" charset="0"/>
              </a:rPr>
              <a:t>5.4.3 CONSTRUCTIVE COST MODEL (COCOMO)</a:t>
            </a:r>
            <a:endParaRPr lang="th-TH" altLang="th-TH" sz="32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844824"/>
            <a:ext cx="9937104"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Boehm divided the historical project data into three types of projects:</a:t>
            </a:r>
          </a:p>
          <a:p>
            <a:pPr marL="0" indent="0" algn="thaiDist">
              <a:buNone/>
            </a:pPr>
            <a:r>
              <a:rPr lang="en-US" sz="3200" dirty="0">
                <a:latin typeface="SP SUAN DUSIT" panose="02000000000000000000" pitchFamily="2" charset="0"/>
                <a:cs typeface="SP SUAN DUSIT" panose="02000000000000000000" pitchFamily="2" charset="0"/>
              </a:rPr>
              <a:t>1. Application (separate, organic, e.g., data processing, scientific)</a:t>
            </a:r>
          </a:p>
          <a:p>
            <a:pPr marL="0" indent="0" algn="thaiDist">
              <a:buNone/>
            </a:pPr>
            <a:r>
              <a:rPr lang="en-US" sz="3200" dirty="0">
                <a:latin typeface="SP SUAN DUSIT" panose="02000000000000000000" pitchFamily="2" charset="0"/>
                <a:cs typeface="SP SUAN DUSIT" panose="02000000000000000000" pitchFamily="2" charset="0"/>
              </a:rPr>
              <a:t>2. Utility programs (semidetached, e.g., compilers, linkers, analyzers)</a:t>
            </a:r>
          </a:p>
          <a:p>
            <a:pPr marL="0" indent="0" algn="thaiDist">
              <a:buNone/>
            </a:pPr>
            <a:r>
              <a:rPr lang="en-US" sz="3200" dirty="0">
                <a:latin typeface="SP SUAN DUSIT" panose="02000000000000000000" pitchFamily="2" charset="0"/>
                <a:cs typeface="SP SUAN DUSIT" panose="02000000000000000000" pitchFamily="2" charset="0"/>
              </a:rPr>
              <a:t>3. System programs (embedded)</a:t>
            </a:r>
            <a:endParaRPr lang="en-US" sz="24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955139354"/>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090859" y="807311"/>
            <a:ext cx="8458200" cy="792088"/>
          </a:xfrm>
          <a:noFill/>
          <a:ln/>
        </p:spPr>
        <p:txBody>
          <a:bodyPr>
            <a:normAutofit/>
          </a:bodyPr>
          <a:lstStyle/>
          <a:p>
            <a:r>
              <a:rPr lang="en-US" sz="3200" b="1" dirty="0">
                <a:solidFill>
                  <a:srgbClr val="FF6600"/>
                </a:solidFill>
                <a:latin typeface="SP SUAN DUSIT" panose="02000000000000000000" pitchFamily="2" charset="0"/>
                <a:cs typeface="SP SUAN DUSIT" panose="02000000000000000000" pitchFamily="2" charset="0"/>
              </a:rPr>
              <a:t>5.4.3 CONSTRUCTIVE COST MODEL (COCOMO)</a:t>
            </a:r>
            <a:endParaRPr lang="th-TH" altLang="th-TH" sz="32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055440" y="1729443"/>
            <a:ext cx="10153128"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latin typeface="SP SUAN DUSIT" panose="02000000000000000000" pitchFamily="2" charset="0"/>
                <a:cs typeface="SP SUAN DUSIT" panose="02000000000000000000" pitchFamily="2" charset="0"/>
              </a:rPr>
              <a:t>He determined the values of the parameters for the cost model for determining effort:</a:t>
            </a:r>
            <a:endParaRPr lang="en-US" sz="2400" dirty="0">
              <a:solidFill>
                <a:srgbClr val="FFC000"/>
              </a:solidFill>
              <a:latin typeface="SP SUAN DUSIT" panose="02000000000000000000" pitchFamily="2" charset="0"/>
              <a:cs typeface="SP SUAN DUSIT" panose="02000000000000000000" pitchFamily="2"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2953579"/>
            <a:ext cx="5760640" cy="95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909674"/>
      </p:ext>
    </p:extLst>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844824"/>
            <a:ext cx="5976664"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000" dirty="0">
                <a:latin typeface="SP SUAN DUSIT" panose="02000000000000000000" pitchFamily="2" charset="0"/>
                <a:cs typeface="SP SUAN DUSIT" panose="02000000000000000000" pitchFamily="2" charset="0"/>
              </a:rPr>
              <a:t>Calculate the</a:t>
            </a:r>
            <a:r>
              <a:rPr lang="th-TH" sz="3000" dirty="0">
                <a:latin typeface="SP SUAN DUSIT" panose="02000000000000000000" pitchFamily="2" charset="0"/>
                <a:cs typeface="SP SUAN DUSIT" panose="02000000000000000000" pitchFamily="2" charset="0"/>
              </a:rPr>
              <a:t> </a:t>
            </a:r>
            <a:r>
              <a:rPr lang="en-US" sz="3000" dirty="0">
                <a:latin typeface="SP SUAN DUSIT" panose="02000000000000000000" pitchFamily="2" charset="0"/>
                <a:cs typeface="SP SUAN DUSIT" panose="02000000000000000000" pitchFamily="2" charset="0"/>
              </a:rPr>
              <a:t>programmer effort</a:t>
            </a:r>
          </a:p>
          <a:p>
            <a:pPr marL="0" indent="0" algn="thaiDist">
              <a:buNone/>
            </a:pPr>
            <a:r>
              <a:rPr lang="en-US" sz="3000" dirty="0">
                <a:latin typeface="SP SUAN DUSIT" panose="02000000000000000000" pitchFamily="2" charset="0"/>
                <a:cs typeface="SP SUAN DUSIT" panose="02000000000000000000" pitchFamily="2" charset="0"/>
              </a:rPr>
              <a:t>for projects from 5 to 50 KDSI (</a:t>
            </a:r>
            <a:r>
              <a:rPr lang="en-US" sz="3000" dirty="0" err="1">
                <a:latin typeface="SP SUAN DUSIT" panose="02000000000000000000" pitchFamily="2" charset="0"/>
                <a:cs typeface="SP SUAN DUSIT" panose="02000000000000000000" pitchFamily="2" charset="0"/>
              </a:rPr>
              <a:t>seeTable</a:t>
            </a:r>
            <a:r>
              <a:rPr lang="en-US" sz="3000" dirty="0">
                <a:latin typeface="SP SUAN DUSIT" panose="02000000000000000000" pitchFamily="2" charset="0"/>
                <a:cs typeface="SP SUAN DUSIT" panose="02000000000000000000" pitchFamily="2" charset="0"/>
              </a:rPr>
              <a:t> 5-6)</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096" y="422849"/>
            <a:ext cx="3456384" cy="6049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id="{7EFBBAC1-D3B9-4741-BCA9-F4C4D68B6705}"/>
              </a:ext>
            </a:extLst>
          </p:cNvPr>
          <p:cNvSpPr>
            <a:spLocks noGrp="1" noChangeArrowheads="1"/>
          </p:cNvSpPr>
          <p:nvPr>
            <p:ph type="title"/>
          </p:nvPr>
        </p:nvSpPr>
        <p:spPr>
          <a:xfrm>
            <a:off x="1199456" y="548680"/>
            <a:ext cx="8782744"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a:t>
            </a:r>
            <a:r>
              <a:rPr lang="th-TH" altLang="th-TH" sz="4400" b="1" dirty="0">
                <a:solidFill>
                  <a:srgbClr val="0066FF"/>
                </a:solidFill>
                <a:latin typeface="SP SUAN DUSIT" panose="02000000000000000000" pitchFamily="2" charset="0"/>
                <a:cs typeface="SP SUAN DUSIT" panose="02000000000000000000" pitchFamily="2" charset="0"/>
              </a:rPr>
              <a:t>9</a:t>
            </a:r>
          </a:p>
        </p:txBody>
      </p:sp>
    </p:spTree>
    <p:extLst>
      <p:ext uri="{BB962C8B-B14F-4D97-AF65-F5344CB8AC3E}">
        <p14:creationId xmlns:p14="http://schemas.microsoft.com/office/powerpoint/2010/main" val="1989742692"/>
      </p:ext>
    </p:extLst>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211644" y="836712"/>
            <a:ext cx="8458200" cy="792088"/>
          </a:xfrm>
          <a:noFill/>
          <a:ln/>
        </p:spPr>
        <p:txBody>
          <a:bodyPr>
            <a:normAutofit/>
          </a:bodyPr>
          <a:lstStyle/>
          <a:p>
            <a:r>
              <a:rPr lang="en-US" sz="3600" b="1" dirty="0">
                <a:solidFill>
                  <a:srgbClr val="FF6600"/>
                </a:solidFill>
                <a:latin typeface="SP SUAN DUSIT" panose="02000000000000000000" pitchFamily="2" charset="0"/>
                <a:cs typeface="SP SUAN DUSIT" panose="02000000000000000000" pitchFamily="2" charset="0"/>
              </a:rPr>
              <a:t>5.4.3 CONSTRUCTIVE COST MODEL (COCOMO)</a:t>
            </a:r>
            <a:endParaRPr lang="th-TH" altLang="th-TH" sz="36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844824"/>
            <a:ext cx="100091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Boehm also determined that in his project data, there was a standard development time based on the type of project and the size of the project. The following are the formulas for development time (TDEV) in programmer-months:</a:t>
            </a:r>
            <a:endParaRPr lang="en-US" sz="2000" dirty="0">
              <a:solidFill>
                <a:srgbClr val="FFC000"/>
              </a:solidFill>
              <a:latin typeface="SP SUAN DUSIT" panose="02000000000000000000" pitchFamily="2" charset="0"/>
              <a:cs typeface="SP SUAN DUSIT" panose="02000000000000000000" pitchFamily="2"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592" y="3434897"/>
            <a:ext cx="6408712" cy="1114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877891"/>
      </p:ext>
    </p:extLst>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040260" y="764704"/>
            <a:ext cx="9016180" cy="776868"/>
          </a:xfrm>
          <a:noFill/>
          <a:ln/>
        </p:spPr>
        <p:txBody>
          <a:bodyPr>
            <a:noAutofit/>
          </a:bodyPr>
          <a:lstStyle/>
          <a:p>
            <a:r>
              <a:rPr lang="en-US" altLang="th-TH" sz="4000" b="1" dirty="0">
                <a:solidFill>
                  <a:srgbClr val="0066FF"/>
                </a:solidFill>
                <a:latin typeface="SP SUAN DUSIT" panose="02000000000000000000" pitchFamily="2" charset="0"/>
                <a:cs typeface="SP SUAN DUSIT" panose="02000000000000000000" pitchFamily="2" charset="0"/>
              </a:rPr>
              <a:t>Example 5.10    </a:t>
            </a:r>
            <a:r>
              <a:rPr lang="en-US" sz="4000" b="1" dirty="0">
                <a:solidFill>
                  <a:srgbClr val="FF6600"/>
                </a:solidFill>
                <a:latin typeface="SP SUAN DUSIT" panose="02000000000000000000" pitchFamily="2" charset="0"/>
                <a:cs typeface="SP SUAN DUSIT" panose="02000000000000000000" pitchFamily="2" charset="0"/>
              </a:rPr>
              <a:t>Table 5-7 COCOMO Development Time</a:t>
            </a:r>
            <a:endParaRPr lang="th-TH" altLang="th-TH" sz="40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040260" y="1711777"/>
            <a:ext cx="6927948"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buNone/>
            </a:pPr>
            <a:r>
              <a:rPr lang="en-US" sz="3200" dirty="0">
                <a:latin typeface="SP SUAN DUSIT" panose="02000000000000000000" pitchFamily="2" charset="0"/>
                <a:cs typeface="SP SUAN DUSIT" panose="02000000000000000000" pitchFamily="2" charset="0"/>
              </a:rPr>
              <a:t>    Calculate the standard TDEV using the COCOMO formulas for projects from 5 to 50 KDSI (see Table 5-7).</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224" y="1684316"/>
            <a:ext cx="2781243" cy="4922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860984"/>
      </p:ext>
    </p:extLst>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908720"/>
            <a:ext cx="8458200" cy="792088"/>
          </a:xfrm>
          <a:noFill/>
          <a:ln/>
        </p:spPr>
        <p:txBody>
          <a:bodyPr/>
          <a:lstStyle/>
          <a:p>
            <a:r>
              <a:rPr lang="en-US" sz="3200" b="1" dirty="0">
                <a:solidFill>
                  <a:srgbClr val="FF6600"/>
                </a:solidFill>
                <a:latin typeface="SP SUAN DUSIT" panose="02000000000000000000" pitchFamily="2" charset="0"/>
                <a:cs typeface="SP SUAN DUSIT" panose="02000000000000000000" pitchFamily="2" charset="0"/>
              </a:rPr>
              <a:t>5.4.4 FUNCTION POINT ANALYSIS</a:t>
            </a:r>
            <a:endParaRPr lang="th-TH" altLang="th-TH" sz="29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6"/>
            <a:ext cx="10009112"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The idea of function points is to identify and quantify the functionality required for the project. The idea is to count things in the external behavior that will require</a:t>
            </a:r>
          </a:p>
          <a:p>
            <a:pPr marL="0" indent="0" algn="thaiDist">
              <a:buNone/>
            </a:pPr>
            <a:r>
              <a:rPr lang="en-US" dirty="0">
                <a:latin typeface="SP SUAN DUSIT" panose="02000000000000000000" pitchFamily="2" charset="0"/>
                <a:cs typeface="SP SUAN DUSIT" panose="02000000000000000000" pitchFamily="2" charset="0"/>
              </a:rPr>
              <a:t>processing. The classic items to count are as follows:</a:t>
            </a:r>
          </a:p>
          <a:p>
            <a:pPr marL="0" indent="0" algn="thaiDist">
              <a:buNone/>
            </a:pPr>
            <a:r>
              <a:rPr lang="en-US" dirty="0">
                <a:latin typeface="SP SUAN DUSIT" panose="02000000000000000000" pitchFamily="2" charset="0"/>
                <a:cs typeface="SP SUAN DUSIT" panose="02000000000000000000" pitchFamily="2" charset="0"/>
              </a:rPr>
              <a:t>	</a:t>
            </a:r>
            <a:r>
              <a:rPr lang="th-TH" dirty="0">
                <a:latin typeface="SP SUAN DUSIT" panose="02000000000000000000" pitchFamily="2" charset="0"/>
                <a:cs typeface="SP SUAN DUSIT" panose="02000000000000000000" pitchFamily="2" charset="0"/>
              </a:rPr>
              <a:t>1. </a:t>
            </a:r>
            <a:r>
              <a:rPr lang="en-US" dirty="0">
                <a:latin typeface="SP SUAN DUSIT" panose="02000000000000000000" pitchFamily="2" charset="0"/>
                <a:cs typeface="SP SUAN DUSIT" panose="02000000000000000000" pitchFamily="2" charset="0"/>
              </a:rPr>
              <a:t>Inquiries 	</a:t>
            </a:r>
          </a:p>
          <a:p>
            <a:pPr marL="0" indent="0" algn="thaiDist">
              <a:buNone/>
            </a:pPr>
            <a:r>
              <a:rPr lang="en-US" dirty="0">
                <a:latin typeface="SP SUAN DUSIT" panose="02000000000000000000" pitchFamily="2" charset="0"/>
                <a:cs typeface="SP SUAN DUSIT" panose="02000000000000000000" pitchFamily="2" charset="0"/>
              </a:rPr>
              <a:t>	</a:t>
            </a:r>
            <a:r>
              <a:rPr lang="th-TH" dirty="0">
                <a:latin typeface="SP SUAN DUSIT" panose="02000000000000000000" pitchFamily="2" charset="0"/>
                <a:cs typeface="SP SUAN DUSIT" panose="02000000000000000000" pitchFamily="2" charset="0"/>
              </a:rPr>
              <a:t>2. </a:t>
            </a:r>
            <a:r>
              <a:rPr lang="en-US" dirty="0">
                <a:latin typeface="SP SUAN DUSIT" panose="02000000000000000000" pitchFamily="2" charset="0"/>
                <a:cs typeface="SP SUAN DUSIT" panose="02000000000000000000" pitchFamily="2" charset="0"/>
              </a:rPr>
              <a:t>Inputs</a:t>
            </a:r>
          </a:p>
          <a:p>
            <a:pPr marL="0" indent="0" algn="thaiDist">
              <a:buNone/>
            </a:pPr>
            <a:r>
              <a:rPr lang="th-TH" dirty="0">
                <a:latin typeface="SP SUAN DUSIT" panose="02000000000000000000" pitchFamily="2" charset="0"/>
                <a:cs typeface="SP SUAN DUSIT" panose="02000000000000000000" pitchFamily="2" charset="0"/>
              </a:rPr>
              <a:t>	3. </a:t>
            </a:r>
            <a:r>
              <a:rPr lang="en-US" dirty="0">
                <a:latin typeface="SP SUAN DUSIT" panose="02000000000000000000" pitchFamily="2" charset="0"/>
                <a:cs typeface="SP SUAN DUSIT" panose="02000000000000000000" pitchFamily="2" charset="0"/>
              </a:rPr>
              <a:t>Outputs</a:t>
            </a:r>
          </a:p>
          <a:p>
            <a:pPr marL="0" indent="0" algn="thaiDist">
              <a:buNone/>
            </a:pPr>
            <a:r>
              <a:rPr lang="en-US" dirty="0">
                <a:latin typeface="SP SUAN DUSIT" panose="02000000000000000000" pitchFamily="2" charset="0"/>
                <a:cs typeface="SP SUAN DUSIT" panose="02000000000000000000" pitchFamily="2" charset="0"/>
              </a:rPr>
              <a:t>	</a:t>
            </a:r>
            <a:r>
              <a:rPr lang="th-TH" dirty="0">
                <a:latin typeface="SP SUAN DUSIT" panose="02000000000000000000" pitchFamily="2" charset="0"/>
                <a:cs typeface="SP SUAN DUSIT" panose="02000000000000000000" pitchFamily="2" charset="0"/>
              </a:rPr>
              <a:t>4. </a:t>
            </a:r>
            <a:r>
              <a:rPr lang="en-US" dirty="0">
                <a:latin typeface="SP SUAN DUSIT" panose="02000000000000000000" pitchFamily="2" charset="0"/>
                <a:cs typeface="SP SUAN DUSIT" panose="02000000000000000000" pitchFamily="2" charset="0"/>
              </a:rPr>
              <a:t>Internal files</a:t>
            </a:r>
          </a:p>
          <a:p>
            <a:pPr marL="0" indent="0" algn="thaiDist">
              <a:buNone/>
            </a:pPr>
            <a:r>
              <a:rPr lang="en-US" dirty="0">
                <a:latin typeface="SP SUAN DUSIT" panose="02000000000000000000" pitchFamily="2" charset="0"/>
                <a:cs typeface="SP SUAN DUSIT" panose="02000000000000000000" pitchFamily="2" charset="0"/>
              </a:rPr>
              <a:t>	</a:t>
            </a:r>
            <a:r>
              <a:rPr lang="th-TH" dirty="0">
                <a:latin typeface="SP SUAN DUSIT" panose="02000000000000000000" pitchFamily="2" charset="0"/>
                <a:cs typeface="SP SUAN DUSIT" panose="02000000000000000000" pitchFamily="2" charset="0"/>
              </a:rPr>
              <a:t>5. </a:t>
            </a:r>
            <a:r>
              <a:rPr lang="en-US" dirty="0">
                <a:latin typeface="SP SUAN DUSIT" panose="02000000000000000000" pitchFamily="2" charset="0"/>
                <a:cs typeface="SP SUAN DUSIT" panose="02000000000000000000" pitchFamily="2" charset="0"/>
              </a:rPr>
              <a:t>External interfaces</a:t>
            </a:r>
            <a:endParaRPr lang="en-US" sz="20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698941665"/>
      </p:ext>
    </p:extLst>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27448" y="1124744"/>
            <a:ext cx="10081120"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4000" dirty="0">
                <a:solidFill>
                  <a:srgbClr val="FF0000"/>
                </a:solidFill>
                <a:latin typeface="SP SUAN DUSIT" panose="02000000000000000000" pitchFamily="2" charset="0"/>
                <a:cs typeface="SP SUAN DUSIT" panose="02000000000000000000" pitchFamily="2" charset="0"/>
              </a:rPr>
              <a:t>1. </a:t>
            </a:r>
            <a:r>
              <a:rPr lang="en-US" sz="4000" dirty="0">
                <a:solidFill>
                  <a:srgbClr val="FF0000"/>
                </a:solidFill>
                <a:latin typeface="SP SUAN DUSIT" panose="02000000000000000000" pitchFamily="2" charset="0"/>
                <a:cs typeface="SP SUAN DUSIT" panose="02000000000000000000" pitchFamily="2" charset="0"/>
              </a:rPr>
              <a:t>Inquiries</a:t>
            </a:r>
            <a:r>
              <a:rPr lang="en-US" sz="3600" dirty="0">
                <a:solidFill>
                  <a:srgbClr val="FFC000"/>
                </a:solidFill>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are request-response pairs that do not change the internal data. </a:t>
            </a:r>
            <a:endParaRPr lang="th-TH" sz="3200" dirty="0">
              <a:latin typeface="SP SUAN DUSIT" panose="02000000000000000000" pitchFamily="2" charset="0"/>
              <a:cs typeface="SP SUAN DUSIT" panose="02000000000000000000" pitchFamily="2" charset="0"/>
            </a:endParaRPr>
          </a:p>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For example, a request for the address of a specified employee is an inquiry. The whole sequence of asking, supplying the name, and getting the address would count as one inquiry.</a:t>
            </a:r>
            <a:endParaRPr lang="en-US" sz="2400" dirty="0">
              <a:solidFill>
                <a:srgbClr val="FFC000"/>
              </a:solidFill>
              <a:latin typeface="SP SUAN DUSIT" panose="02000000000000000000" pitchFamily="2" charset="0"/>
              <a:cs typeface="SP SUAN DUSIT" panose="02000000000000000000" pitchFamily="2" charset="0"/>
            </a:endParaRPr>
          </a:p>
        </p:txBody>
      </p:sp>
      <p:sp>
        <p:nvSpPr>
          <p:cNvPr id="6" name="Rectangle 3">
            <a:extLst>
              <a:ext uri="{FF2B5EF4-FFF2-40B4-BE49-F238E27FC236}">
                <a16:creationId xmlns:a16="http://schemas.microsoft.com/office/drawing/2014/main" id="{ADCF83EF-3967-42F2-AF39-C3A04BA1C192}"/>
              </a:ext>
            </a:extLst>
          </p:cNvPr>
          <p:cNvSpPr txBox="1">
            <a:spLocks noChangeArrowheads="1"/>
          </p:cNvSpPr>
          <p:nvPr/>
        </p:nvSpPr>
        <p:spPr bwMode="auto">
          <a:xfrm>
            <a:off x="1199456" y="3428999"/>
            <a:ext cx="9937104" cy="28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4000" dirty="0">
                <a:solidFill>
                  <a:srgbClr val="7030A0"/>
                </a:solidFill>
                <a:latin typeface="SP SUAN DUSIT" panose="02000000000000000000" pitchFamily="2" charset="0"/>
                <a:cs typeface="SP SUAN DUSIT" panose="02000000000000000000" pitchFamily="2" charset="0"/>
              </a:rPr>
              <a:t>2. </a:t>
            </a:r>
            <a:r>
              <a:rPr lang="en-US" sz="4000" dirty="0">
                <a:solidFill>
                  <a:srgbClr val="7030A0"/>
                </a:solidFill>
                <a:latin typeface="SP SUAN DUSIT" panose="02000000000000000000" pitchFamily="2" charset="0"/>
                <a:cs typeface="SP SUAN DUSIT" panose="02000000000000000000" pitchFamily="2" charset="0"/>
              </a:rPr>
              <a:t>Inputs</a:t>
            </a:r>
            <a:r>
              <a:rPr lang="en-US" sz="3200" dirty="0">
                <a:latin typeface="SP SUAN DUSIT" panose="02000000000000000000" pitchFamily="2" charset="0"/>
                <a:cs typeface="SP SUAN DUSIT" panose="02000000000000000000" pitchFamily="2" charset="0"/>
              </a:rPr>
              <a:t> are items of application data that is supplied to the program. </a:t>
            </a:r>
            <a:endParaRPr lang="th-TH" sz="3200" dirty="0">
              <a:latin typeface="SP SUAN DUSIT" panose="02000000000000000000" pitchFamily="2" charset="0"/>
              <a:cs typeface="SP SUAN DUSIT" panose="02000000000000000000" pitchFamily="2" charset="0"/>
            </a:endParaRPr>
          </a:p>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The logical input is usually considered one item and individual fields are not usually counted separately. For example, the input of personal data for an employee might be considered one input. </a:t>
            </a:r>
            <a:endParaRPr lang="en-US" sz="24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778655047"/>
      </p:ext>
    </p:ext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199456" y="1772816"/>
            <a:ext cx="10009111" cy="4114800"/>
          </a:xfrm>
        </p:spPr>
        <p:txBody>
          <a:bodyPr/>
          <a:lstStyle/>
          <a:p>
            <a:pPr marL="0" indent="0" algn="thaiDist">
              <a:buNone/>
            </a:pPr>
            <a:r>
              <a:rPr lang="en-US" sz="3200" b="1" dirty="0">
                <a:latin typeface="SP SUAN DUSIT" panose="02000000000000000000" pitchFamily="2" charset="0"/>
                <a:cs typeface="SP SUAN DUSIT" panose="02000000000000000000" pitchFamily="2" charset="0"/>
              </a:rPr>
              <a:t>  The work breakdown structure (WBS) should be a tree structure. The top-level breakdown usually matches the life cycle model (LCM) used in the organization. The next-level breakdown can match the processes in the organization’s process model (PM). Further levels are used to partition the task into smaller, more manageable tasks.</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085686805"/>
      </p:ext>
    </p:extLst>
  </p:cSld>
  <p:clrMapOvr>
    <a:masterClrMapping/>
  </p:clrMapOvr>
  <p:transition>
    <p:rand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271464" y="1124744"/>
            <a:ext cx="1000911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4000" dirty="0">
                <a:solidFill>
                  <a:srgbClr val="0066FF"/>
                </a:solidFill>
                <a:latin typeface="SP SUAN DUSIT" panose="02000000000000000000" pitchFamily="2" charset="0"/>
                <a:cs typeface="SP SUAN DUSIT" panose="02000000000000000000" pitchFamily="2" charset="0"/>
              </a:rPr>
              <a:t>3. </a:t>
            </a:r>
            <a:r>
              <a:rPr lang="en-US" sz="4000" dirty="0">
                <a:solidFill>
                  <a:srgbClr val="0066FF"/>
                </a:solidFill>
                <a:latin typeface="SP SUAN DUSIT" panose="02000000000000000000" pitchFamily="2" charset="0"/>
                <a:cs typeface="SP SUAN DUSIT" panose="02000000000000000000" pitchFamily="2" charset="0"/>
              </a:rPr>
              <a:t>Outputs</a:t>
            </a:r>
            <a:r>
              <a:rPr lang="en-US" sz="3600" dirty="0">
                <a:solidFill>
                  <a:srgbClr val="0066FF"/>
                </a:solidFill>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are displays of application data. </a:t>
            </a:r>
            <a:endParaRPr lang="th-TH" sz="3200" dirty="0">
              <a:latin typeface="SP SUAN DUSIT" panose="02000000000000000000" pitchFamily="2" charset="0"/>
              <a:cs typeface="SP SUAN DUSIT" panose="02000000000000000000" pitchFamily="2" charset="0"/>
            </a:endParaRPr>
          </a:p>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This could be a report, a screen display, or an error message. Again, individual fields are usually not considered separate outputs. If the report has multiple lines, for instance, a line for each employee in the department, these lines would all be counted as one output. However, some authorities would count summary lines as separate outputs.</a:t>
            </a:r>
            <a:endParaRPr lang="en-US" sz="24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719956769"/>
      </p:ext>
    </p:extLst>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196752"/>
            <a:ext cx="10009112"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4000" dirty="0">
                <a:solidFill>
                  <a:srgbClr val="FFC000"/>
                </a:solidFill>
                <a:latin typeface="SP SUAN DUSIT" panose="02000000000000000000" pitchFamily="2" charset="0"/>
                <a:cs typeface="SP SUAN DUSIT" panose="02000000000000000000" pitchFamily="2" charset="0"/>
              </a:rPr>
              <a:t>4. </a:t>
            </a:r>
            <a:r>
              <a:rPr lang="en-US" sz="4000" dirty="0">
                <a:solidFill>
                  <a:srgbClr val="FFC000"/>
                </a:solidFill>
                <a:latin typeface="SP SUAN DUSIT" panose="02000000000000000000" pitchFamily="2" charset="0"/>
                <a:cs typeface="SP SUAN DUSIT" panose="02000000000000000000" pitchFamily="2" charset="0"/>
              </a:rPr>
              <a:t>Internal</a:t>
            </a:r>
            <a:r>
              <a:rPr lang="en-US" sz="4000" b="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files are the logical files that the customer understands must be maintained by the system. </a:t>
            </a:r>
            <a:endParaRPr lang="th-TH" sz="3200" dirty="0">
              <a:latin typeface="SP SUAN DUSIT" panose="02000000000000000000" pitchFamily="2" charset="0"/>
              <a:cs typeface="SP SUAN DUSIT" panose="02000000000000000000" pitchFamily="2" charset="0"/>
            </a:endParaRPr>
          </a:p>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If an actual file contained 1000 entries of personnel data, it would probably be counted as one file. However, if the file contained personnel data, department summary data, and other department data, it would probably be counted as three separate files for the purposes of counting function points.</a:t>
            </a:r>
            <a:endParaRPr lang="th-TH" sz="3200" dirty="0">
              <a:latin typeface="SP SUAN DUSIT" panose="02000000000000000000" pitchFamily="2" charset="0"/>
              <a:cs typeface="SP SUAN DUSIT" panose="02000000000000000000" pitchFamily="2" charset="0"/>
            </a:endParaRPr>
          </a:p>
          <a:p>
            <a:pPr marL="0" indent="0" algn="thaiDist">
              <a:buNone/>
            </a:pPr>
            <a:r>
              <a:rPr lang="th-TH" sz="3600" dirty="0">
                <a:solidFill>
                  <a:srgbClr val="CC3300"/>
                </a:solidFill>
                <a:latin typeface="SP SUAN DUSIT" panose="02000000000000000000" pitchFamily="2" charset="0"/>
                <a:cs typeface="SP SUAN DUSIT" panose="02000000000000000000" pitchFamily="2" charset="0"/>
              </a:rPr>
              <a:t>5. </a:t>
            </a:r>
            <a:r>
              <a:rPr lang="en-US" sz="3600" dirty="0">
                <a:solidFill>
                  <a:srgbClr val="CC3300"/>
                </a:solidFill>
                <a:latin typeface="SP SUAN DUSIT" panose="02000000000000000000" pitchFamily="2" charset="0"/>
                <a:cs typeface="SP SUAN DUSIT" panose="02000000000000000000" pitchFamily="2" charset="0"/>
              </a:rPr>
              <a:t>External </a:t>
            </a:r>
            <a:r>
              <a:rPr lang="en-US" dirty="0">
                <a:latin typeface="SP SUAN DUSIT" panose="02000000000000000000" pitchFamily="2" charset="0"/>
                <a:cs typeface="SP SUAN DUSIT" panose="02000000000000000000" pitchFamily="2" charset="0"/>
              </a:rPr>
              <a:t>interfaces are data that is shared with other programs. </a:t>
            </a:r>
            <a:endParaRPr lang="th-TH" dirty="0">
              <a:latin typeface="SP SUAN DUSIT" panose="02000000000000000000" pitchFamily="2" charset="0"/>
              <a:cs typeface="SP SUAN DUSIT" panose="02000000000000000000" pitchFamily="2" charset="0"/>
            </a:endParaRPr>
          </a:p>
          <a:p>
            <a:pPr marL="0" indent="0" algn="thaiDist">
              <a:buNone/>
            </a:pP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For example, the personnel file might be used by human resources for promotion and for payroll. Thus, it would be considered an interface in both systems.</a:t>
            </a:r>
            <a:endParaRPr lang="en-US" sz="2000" dirty="0">
              <a:solidFill>
                <a:srgbClr val="FFC000"/>
              </a:solidFill>
              <a:latin typeface="SP SUAN DUSIT" panose="02000000000000000000" pitchFamily="2" charset="0"/>
              <a:cs typeface="SP SUAN DUSIT" panose="02000000000000000000" pitchFamily="2" charset="0"/>
            </a:endParaRPr>
          </a:p>
          <a:p>
            <a:pPr marL="0" indent="0" algn="thaiDist">
              <a:buNone/>
            </a:pPr>
            <a:endParaRPr lang="en-US" sz="2400"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22670499"/>
      </p:ext>
    </p:extLst>
  </p:cSld>
  <p:clrMapOvr>
    <a:masterClrMapping/>
  </p:clrMapOvr>
  <p:transition>
    <p:rand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908720"/>
            <a:ext cx="9468544" cy="792088"/>
          </a:xfrm>
          <a:noFill/>
          <a:ln/>
        </p:spPr>
        <p:txBody>
          <a:bodyPr>
            <a:normAutofit/>
          </a:bodyPr>
          <a:lstStyle/>
          <a:p>
            <a:r>
              <a:rPr lang="en-US" sz="3600" b="1" dirty="0">
                <a:solidFill>
                  <a:srgbClr val="CC3300"/>
                </a:solidFill>
                <a:latin typeface="SP SUAN DUSIT" panose="02000000000000000000" pitchFamily="2" charset="0"/>
                <a:cs typeface="SP SUAN DUSIT" panose="02000000000000000000" pitchFamily="2" charset="0"/>
              </a:rPr>
              <a:t>5.4.4.1 Counting Unadjusted Function Points</a:t>
            </a:r>
            <a:endParaRPr lang="th-TH" altLang="th-TH" sz="2000" b="1" dirty="0">
              <a:solidFill>
                <a:srgbClr val="CC33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844823"/>
            <a:ext cx="10009112" cy="466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32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The individual function point items are identified and then classified as simple, average, or complex. The weights from Table 5-8 are then assigned to each item and the total is summed. This total is called the unadjusted function points.</a:t>
            </a:r>
            <a:endParaRPr lang="en-US" sz="24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450043018"/>
      </p:ext>
    </p:extLst>
  </p:cSld>
  <p:clrMapOvr>
    <a:masterClrMapping/>
  </p:clrMapOvr>
  <p:transition>
    <p:random/>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839416" y="1556792"/>
            <a:ext cx="5112568" cy="410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There is no standard for counting function points. Books have been written with different counting rules. The important thing to remember is that function points are trying to measure the amount of effort that will be needed to develop the software. Thus, things that are related to substantial effort need to generate more function points than things that will take little effort.</a:t>
            </a:r>
            <a:endParaRPr lang="en-US" sz="2000" dirty="0">
              <a:solidFill>
                <a:srgbClr val="FFC000"/>
              </a:solidFill>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E51B69A7-0649-4869-8C3C-F23AE9B4D4BA}"/>
              </a:ext>
            </a:extLst>
          </p:cNvPr>
          <p:cNvSpPr>
            <a:spLocks noGrp="1" noChangeArrowheads="1"/>
          </p:cNvSpPr>
          <p:nvPr>
            <p:ph type="title"/>
          </p:nvPr>
        </p:nvSpPr>
        <p:spPr>
          <a:xfrm>
            <a:off x="6168008" y="609600"/>
            <a:ext cx="5153089" cy="947192"/>
          </a:xfrm>
          <a:noFill/>
          <a:ln/>
        </p:spPr>
        <p:txBody>
          <a:bodyPr>
            <a:normAutofit/>
          </a:bodyPr>
          <a:lstStyle/>
          <a:p>
            <a:r>
              <a:rPr lang="en-US" sz="3600" b="1" dirty="0">
                <a:solidFill>
                  <a:srgbClr val="CC3300"/>
                </a:solidFill>
                <a:latin typeface="SP SUAN DUSIT" panose="02000000000000000000" pitchFamily="2" charset="0"/>
                <a:cs typeface="SP SUAN DUSIT" panose="02000000000000000000" pitchFamily="2" charset="0"/>
              </a:rPr>
              <a:t>Table 5-8 Function Point Weights</a:t>
            </a:r>
            <a:endParaRPr lang="th-TH" altLang="th-TH" sz="3600" b="1" dirty="0">
              <a:solidFill>
                <a:srgbClr val="CC3300"/>
              </a:solidFill>
              <a:latin typeface="SP SUAN DUSIT" panose="02000000000000000000" pitchFamily="2" charset="0"/>
              <a:cs typeface="SP SUAN DUSIT" panose="02000000000000000000" pitchFamily="2" charset="0"/>
            </a:endParaRPr>
          </a:p>
        </p:txBody>
      </p:sp>
      <p:pic>
        <p:nvPicPr>
          <p:cNvPr id="7" name="Picture 2">
            <a:extLst>
              <a:ext uri="{FF2B5EF4-FFF2-40B4-BE49-F238E27FC236}">
                <a16:creationId xmlns:a16="http://schemas.microsoft.com/office/drawing/2014/main" id="{B3ECE988-0F6C-4D92-A983-113466EAD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56792"/>
            <a:ext cx="485842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791269"/>
      </p:ext>
    </p:extLst>
  </p:cSld>
  <p:clrMapOvr>
    <a:masterClrMapping/>
  </p:clrMapOvr>
  <p:transition>
    <p:rand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609600"/>
            <a:ext cx="7619860"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5.11</a:t>
            </a:r>
            <a:endParaRPr lang="th-TH" altLang="th-TH" sz="4400" b="1" dirty="0">
              <a:solidFill>
                <a:srgbClr val="0066FF"/>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52600"/>
            <a:ext cx="9937104"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solidFill>
                  <a:srgbClr val="FFFFFF"/>
                </a:solidFill>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The department wants a program that assigns times and rooms for each section and creates a line schedule for the courses. The department has a list of sections with the name of the assigned professor and the anticipated size. The department also has a list of rooms with the maximum number of students each room will hold There are also sets of classes that cannot be taught at the same time. Additionally, professors cannot teach two courses at the same time.</a:t>
            </a:r>
            <a:endParaRPr lang="en-US" sz="3200" dirty="0">
              <a:solidFill>
                <a:srgbClr val="FFFFFF"/>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4248391104"/>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99456" y="836712"/>
            <a:ext cx="8458200" cy="792088"/>
          </a:xfrm>
          <a:noFill/>
          <a:ln/>
        </p:spPr>
        <p:txBody>
          <a:bodyPr>
            <a:normAutofit/>
          </a:bodyPr>
          <a:lstStyle/>
          <a:p>
            <a:r>
              <a:rPr lang="en-US" sz="4000" b="1" dirty="0">
                <a:solidFill>
                  <a:srgbClr val="0066FF"/>
                </a:solidFill>
                <a:latin typeface="SP SUAN DUSIT" panose="02000000000000000000" pitchFamily="2" charset="0"/>
                <a:cs typeface="SP SUAN DUSIT" panose="02000000000000000000" pitchFamily="2" charset="0"/>
              </a:rPr>
              <a:t>5.4.5 PRODUCTIVITY</a:t>
            </a:r>
            <a:endParaRPr lang="th-TH" altLang="th-TH" sz="4000" b="1" dirty="0">
              <a:solidFill>
                <a:srgbClr val="0066FF"/>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844823"/>
            <a:ext cx="10009112" cy="4664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th-TH" sz="2900" dirty="0">
                <a:latin typeface="SP SUAN DUSIT" panose="02000000000000000000" pitchFamily="2" charset="0"/>
                <a:cs typeface="SP SUAN DUSIT" panose="02000000000000000000" pitchFamily="2" charset="0"/>
              </a:rPr>
              <a:t>      </a:t>
            </a:r>
            <a:r>
              <a:rPr lang="en-US" sz="2900" dirty="0">
                <a:latin typeface="SP SUAN DUSIT" panose="02000000000000000000" pitchFamily="2" charset="0"/>
                <a:cs typeface="SP SUAN DUSIT" panose="02000000000000000000" pitchFamily="2" charset="0"/>
              </a:rPr>
              <a:t>One of the important measures is the productivity of the software developers. This is determined by dividing the total size of the finished product by the total effort of all the programmers. This has units of LOC/programmer-day. An alternative is to measure the productivity in terms of function points per programmer-day. Note that productivity includes all the effort spent in all phases of the software life cycle.</a:t>
            </a:r>
            <a:endParaRPr lang="en-US" sz="29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670942740"/>
      </p:ext>
    </p:extLst>
  </p:cSld>
  <p:clrMapOvr>
    <a:masterClrMapping/>
  </p:clrMapOvr>
  <p:transition>
    <p:rand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600"/>
            <a:ext cx="10009112" cy="47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200" dirty="0">
                <a:solidFill>
                  <a:srgbClr val="FFFFFF"/>
                </a:solidFill>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Company XYZ spent the following effort for each life cycle phase of the latest project (see Table 4-9). Calculate the effort in terms of LOC/programmer-day and in terms of function points/programmer day. The function point estimate was 50 unadjusted function points. The finished project included 950 lines of code.</a:t>
            </a:r>
            <a:endParaRPr lang="en-US" sz="3200" dirty="0">
              <a:solidFill>
                <a:srgbClr val="FFFFFF"/>
              </a:solidFill>
              <a:latin typeface="SP SUAN DUSIT" panose="02000000000000000000" pitchFamily="2" charset="0"/>
              <a:cs typeface="SP SUAN DUSIT" panose="02000000000000000000" pitchFamily="2" charset="0"/>
            </a:endParaRPr>
          </a:p>
        </p:txBody>
      </p:sp>
      <p:sp>
        <p:nvSpPr>
          <p:cNvPr id="6" name="Rectangle 2">
            <a:extLst>
              <a:ext uri="{FF2B5EF4-FFF2-40B4-BE49-F238E27FC236}">
                <a16:creationId xmlns:a16="http://schemas.microsoft.com/office/drawing/2014/main" id="{7131D69D-A8CC-45A1-82D0-D228E660BD23}"/>
              </a:ext>
            </a:extLst>
          </p:cNvPr>
          <p:cNvSpPr>
            <a:spLocks noGrp="1" noChangeArrowheads="1"/>
          </p:cNvSpPr>
          <p:nvPr>
            <p:ph type="title"/>
          </p:nvPr>
        </p:nvSpPr>
        <p:spPr>
          <a:xfrm>
            <a:off x="1199456" y="609600"/>
            <a:ext cx="7619860"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5.1</a:t>
            </a:r>
            <a:r>
              <a:rPr lang="th-TH" altLang="th-TH" sz="4400" b="1" dirty="0">
                <a:solidFill>
                  <a:srgbClr val="0066FF"/>
                </a:solidFill>
                <a:latin typeface="SP SUAN DUSIT" panose="02000000000000000000" pitchFamily="2" charset="0"/>
                <a:cs typeface="SP SUAN DUSIT" panose="02000000000000000000" pitchFamily="2" charset="0"/>
              </a:rPr>
              <a:t>2</a:t>
            </a:r>
          </a:p>
        </p:txBody>
      </p:sp>
    </p:spTree>
    <p:extLst>
      <p:ext uri="{BB962C8B-B14F-4D97-AF65-F5344CB8AC3E}">
        <p14:creationId xmlns:p14="http://schemas.microsoft.com/office/powerpoint/2010/main" val="1495816244"/>
      </p:ext>
    </p:extLst>
  </p:cSld>
  <p:clrMapOvr>
    <a:masterClrMapping/>
  </p:clrMapOvr>
  <p:transition>
    <p:rand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27448" y="908720"/>
            <a:ext cx="8458200" cy="792088"/>
          </a:xfrm>
          <a:noFill/>
          <a:ln/>
        </p:spPr>
        <p:txBody>
          <a:bodyPr>
            <a:normAutofit/>
          </a:bodyPr>
          <a:lstStyle/>
          <a:p>
            <a:r>
              <a:rPr lang="en-US" sz="3600" b="1" dirty="0">
                <a:solidFill>
                  <a:srgbClr val="FF6600"/>
                </a:solidFill>
                <a:latin typeface="SP SUAN DUSIT" panose="02000000000000000000" pitchFamily="2" charset="0"/>
                <a:cs typeface="SP SUAN DUSIT" panose="02000000000000000000" pitchFamily="2" charset="0"/>
              </a:rPr>
              <a:t>5.4.6 EVALUATING ESTIMATIONS</a:t>
            </a:r>
            <a:endParaRPr lang="th-TH" altLang="th-TH" sz="36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5"/>
            <a:ext cx="10009112" cy="473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000" dirty="0">
                <a:latin typeface="SP SUAN DUSIT" panose="02000000000000000000" pitchFamily="2" charset="0"/>
                <a:cs typeface="SP SUAN DUSIT" panose="02000000000000000000" pitchFamily="2" charset="0"/>
              </a:rPr>
              <a:t>   To evaluate estimations, a measure needs to be calculated. Tom DeMarco proposed the estimate quality factor (EQF). DeMarco defines the EQF as the area under the actual curve divided by area between the estimate and the actual value. This is the inverse of the percentage error or the mean relative error. Thus, the higher the EQF, the better was the series of estimates. DeMarco said that values over 8 are reasonable.</a:t>
            </a:r>
            <a:endParaRPr lang="en-US" sz="30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442184905"/>
      </p:ext>
    </p:extLst>
  </p:cSld>
  <p:clrMapOvr>
    <a:masterClrMapping/>
  </p:clrMapOvr>
  <p:transition>
    <p:rand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3"/>
          <p:cNvSpPr txBox="1">
            <a:spLocks noChangeArrowheads="1"/>
          </p:cNvSpPr>
          <p:nvPr/>
        </p:nvSpPr>
        <p:spPr bwMode="auto">
          <a:xfrm>
            <a:off x="1199456" y="1752599"/>
            <a:ext cx="10009112" cy="1388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solidFill>
                  <a:srgbClr val="FFFFFF"/>
                </a:solidFill>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The following estimates were given for a project that cost 3.5 million dollars when it was completed after 11.5 months:</a:t>
            </a:r>
            <a:endParaRPr lang="en-US" dirty="0">
              <a:solidFill>
                <a:srgbClr val="FFFFFF"/>
              </a:solidFill>
              <a:latin typeface="SP SUAN DUSIT" panose="02000000000000000000" pitchFamily="2" charset="0"/>
              <a:cs typeface="SP SUAN DUSIT" panose="02000000000000000000" pitchFamily="2"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3120753"/>
            <a:ext cx="5832648" cy="119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1199456" y="4509121"/>
            <a:ext cx="10009112" cy="18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dirty="0">
                <a:solidFill>
                  <a:srgbClr val="FFFFFF"/>
                </a:solidFill>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The total area is 11.5 months times 3.5 million = 40.25 million month-dollars. The difference between the actual curve and the estimate is |2.3-3.5|*1.5+|3.1*3.5|*4</a:t>
            </a:r>
            <a:r>
              <a:rPr lang="th-TH" dirty="0">
                <a:latin typeface="SP SUAN DUSIT" panose="02000000000000000000" pitchFamily="2" charset="0"/>
                <a:cs typeface="SP SUAN DUSIT" panose="02000000000000000000" pitchFamily="2" charset="0"/>
              </a:rPr>
              <a:t>+</a:t>
            </a:r>
            <a:r>
              <a:rPr lang="en-US" dirty="0">
                <a:latin typeface="SP SUAN DUSIT" panose="02000000000000000000" pitchFamily="2" charset="0"/>
                <a:cs typeface="SP SUAN DUSIT" panose="02000000000000000000" pitchFamily="2" charset="0"/>
              </a:rPr>
              <a:t>|3.9-3.5|*2.5</a:t>
            </a: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|3.4-3.5|*3.5=4.75</a:t>
            </a:r>
            <a:r>
              <a:rPr lang="th-TH" dirty="0">
                <a:latin typeface="SP SUAN DUSIT" panose="02000000000000000000" pitchFamily="2" charset="0"/>
                <a:cs typeface="SP SUAN DUSIT" panose="02000000000000000000" pitchFamily="2" charset="0"/>
              </a:rPr>
              <a:t> </a:t>
            </a:r>
            <a:r>
              <a:rPr lang="en-US" dirty="0">
                <a:latin typeface="SP SUAN DUSIT" panose="02000000000000000000" pitchFamily="2" charset="0"/>
                <a:cs typeface="SP SUAN DUSIT" panose="02000000000000000000" pitchFamily="2" charset="0"/>
              </a:rPr>
              <a:t>million month-dollars. The ratio is 40.25/4.75=8.7</a:t>
            </a:r>
            <a:r>
              <a:rPr lang="th-TH" dirty="0">
                <a:latin typeface="SP SUAN DUSIT" panose="02000000000000000000" pitchFamily="2" charset="0"/>
                <a:cs typeface="SP SUAN DUSIT" panose="02000000000000000000" pitchFamily="2" charset="0"/>
              </a:rPr>
              <a:t>.</a:t>
            </a:r>
            <a:endParaRPr lang="en-US" dirty="0">
              <a:solidFill>
                <a:srgbClr val="FFFFFF"/>
              </a:solidFill>
              <a:latin typeface="SP SUAN DUSIT" panose="02000000000000000000" pitchFamily="2" charset="0"/>
              <a:cs typeface="SP SUAN DUSIT" panose="02000000000000000000" pitchFamily="2" charset="0"/>
            </a:endParaRPr>
          </a:p>
        </p:txBody>
      </p:sp>
      <p:sp>
        <p:nvSpPr>
          <p:cNvPr id="8" name="Rectangle 2">
            <a:extLst>
              <a:ext uri="{FF2B5EF4-FFF2-40B4-BE49-F238E27FC236}">
                <a16:creationId xmlns:a16="http://schemas.microsoft.com/office/drawing/2014/main" id="{AE2DE42A-1AA5-41CE-A8C0-A5C1DA2A4E8C}"/>
              </a:ext>
            </a:extLst>
          </p:cNvPr>
          <p:cNvSpPr>
            <a:spLocks noGrp="1" noChangeArrowheads="1"/>
          </p:cNvSpPr>
          <p:nvPr>
            <p:ph type="title"/>
          </p:nvPr>
        </p:nvSpPr>
        <p:spPr>
          <a:xfrm>
            <a:off x="1199456" y="609600"/>
            <a:ext cx="7619860" cy="1143000"/>
          </a:xfrm>
          <a:noFill/>
          <a:ln/>
        </p:spPr>
        <p:txBody>
          <a:bodyPr>
            <a:normAutofit/>
          </a:bodyPr>
          <a:lstStyle/>
          <a:p>
            <a:r>
              <a:rPr lang="en-US" altLang="th-TH" sz="4400" b="1" dirty="0">
                <a:solidFill>
                  <a:srgbClr val="0066FF"/>
                </a:solidFill>
                <a:latin typeface="SP SUAN DUSIT" panose="02000000000000000000" pitchFamily="2" charset="0"/>
                <a:cs typeface="SP SUAN DUSIT" panose="02000000000000000000" pitchFamily="2" charset="0"/>
              </a:rPr>
              <a:t>Example 5.1</a:t>
            </a:r>
            <a:r>
              <a:rPr lang="th-TH" altLang="th-TH" sz="4400" b="1" dirty="0">
                <a:solidFill>
                  <a:srgbClr val="0066FF"/>
                </a:solidFill>
                <a:latin typeface="SP SUAN DUSIT" panose="02000000000000000000" pitchFamily="2" charset="0"/>
                <a:cs typeface="SP SUAN DUSIT" panose="02000000000000000000" pitchFamily="2" charset="0"/>
              </a:rPr>
              <a:t>3</a:t>
            </a:r>
          </a:p>
        </p:txBody>
      </p:sp>
    </p:spTree>
    <p:extLst>
      <p:ext uri="{BB962C8B-B14F-4D97-AF65-F5344CB8AC3E}">
        <p14:creationId xmlns:p14="http://schemas.microsoft.com/office/powerpoint/2010/main" val="374388597"/>
      </p:ext>
    </p:extLst>
  </p:cSld>
  <p:clrMapOvr>
    <a:masterClrMapping/>
  </p:clrMapOvr>
  <p:transition>
    <p:rand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p:cNvSpPr>
            <a:spLocks noGrp="1" noChangeArrowheads="1"/>
          </p:cNvSpPr>
          <p:nvPr>
            <p:ph type="title"/>
          </p:nvPr>
        </p:nvSpPr>
        <p:spPr>
          <a:xfrm>
            <a:off x="1186810" y="836712"/>
            <a:ext cx="8458200" cy="792088"/>
          </a:xfrm>
          <a:noFill/>
          <a:ln/>
        </p:spPr>
        <p:txBody>
          <a:bodyPr>
            <a:normAutofit/>
          </a:bodyPr>
          <a:lstStyle/>
          <a:p>
            <a:r>
              <a:rPr lang="en-US" sz="4000" b="1" dirty="0">
                <a:solidFill>
                  <a:srgbClr val="FF6600"/>
                </a:solidFill>
                <a:latin typeface="SP SUAN DUSIT" panose="02000000000000000000" pitchFamily="2" charset="0"/>
                <a:cs typeface="SP SUAN DUSIT" panose="02000000000000000000" pitchFamily="2" charset="0"/>
              </a:rPr>
              <a:t>5.4.7 AUTOMATED ESTIMATION TOOLS</a:t>
            </a:r>
            <a:endParaRPr lang="th-TH" altLang="th-TH" sz="4000" b="1" dirty="0">
              <a:solidFill>
                <a:srgbClr val="FF6600"/>
              </a:solidFill>
              <a:latin typeface="SP SUAN DUSIT" panose="02000000000000000000" pitchFamily="2" charset="0"/>
              <a:cs typeface="SP SUAN DUSIT" panose="02000000000000000000" pitchFamily="2" charset="0"/>
            </a:endParaRPr>
          </a:p>
        </p:txBody>
      </p:sp>
      <p:sp>
        <p:nvSpPr>
          <p:cNvPr id="47" name="Rectangle 3"/>
          <p:cNvSpPr txBox="1">
            <a:spLocks noChangeArrowheads="1"/>
          </p:cNvSpPr>
          <p:nvPr/>
        </p:nvSpPr>
        <p:spPr bwMode="auto">
          <a:xfrm>
            <a:off x="1199456" y="1772815"/>
            <a:ext cx="10009112" cy="4736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0" indent="0" algn="thaiDist">
              <a:buNone/>
            </a:pPr>
            <a:r>
              <a:rPr lang="en-US" sz="3000" dirty="0">
                <a:latin typeface="SP SUAN DUSIT" panose="02000000000000000000" pitchFamily="2" charset="0"/>
                <a:cs typeface="SP SUAN DUSIT" panose="02000000000000000000" pitchFamily="2" charset="0"/>
              </a:rPr>
              <a:t>   </a:t>
            </a:r>
            <a:r>
              <a:rPr lang="en-US" sz="3200" dirty="0">
                <a:latin typeface="SP SUAN DUSIT" panose="02000000000000000000" pitchFamily="2" charset="0"/>
                <a:cs typeface="SP SUAN DUSIT" panose="02000000000000000000" pitchFamily="2" charset="0"/>
              </a:rPr>
              <a:t>Numerous tools are available on the Internet that will calculate COCOMO or COCOMO2. Most have very simple interfaces. Search for COCOMO using any browser, and it should find multiple sites.</a:t>
            </a:r>
            <a:endParaRPr lang="en-US" sz="3000" dirty="0">
              <a:solidFill>
                <a:srgbClr val="FFC000"/>
              </a:solidFill>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801380472"/>
      </p:ext>
    </p:ext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63452" y="692696"/>
            <a:ext cx="10153128" cy="1080120"/>
          </a:xfrm>
        </p:spPr>
        <p:txBody>
          <a:bodyPr>
            <a:normAutofit/>
          </a:bodyPr>
          <a:lstStyle/>
          <a:p>
            <a:r>
              <a:rPr lang="en-US" sz="3600" b="1" dirty="0">
                <a:solidFill>
                  <a:srgbClr val="FF6600"/>
                </a:solidFill>
                <a:latin typeface="SP SUAN DUSIT" panose="02000000000000000000" pitchFamily="2" charset="0"/>
                <a:cs typeface="SP SUAN DUSIT" panose="02000000000000000000" pitchFamily="2" charset="0"/>
              </a:rPr>
              <a:t>The following are rules for constructing a proper work breakdown structure:</a:t>
            </a:r>
            <a:endParaRPr lang="th-TH" altLang="th-TH" sz="2000" b="1" dirty="0">
              <a:solidFill>
                <a:srgbClr val="FF6600"/>
              </a:solidFill>
              <a:latin typeface="SP SUAN DUSIT" panose="02000000000000000000" pitchFamily="2" charset="0"/>
              <a:cs typeface="SP SUAN DUSIT" panose="02000000000000000000" pitchFamily="2" charset="0"/>
            </a:endParaRPr>
          </a:p>
        </p:txBody>
      </p:sp>
      <p:sp>
        <p:nvSpPr>
          <p:cNvPr id="75779" name="Rectangle 3"/>
          <p:cNvSpPr>
            <a:spLocks noGrp="1" noChangeArrowheads="1"/>
          </p:cNvSpPr>
          <p:nvPr>
            <p:ph type="body" idx="1"/>
          </p:nvPr>
        </p:nvSpPr>
        <p:spPr>
          <a:xfrm>
            <a:off x="1271464" y="1916832"/>
            <a:ext cx="10009112" cy="3970784"/>
          </a:xfrm>
        </p:spPr>
        <p:txBody>
          <a:bodyPr/>
          <a:lstStyle/>
          <a:p>
            <a:pPr marL="0" indent="0" algn="thaiDist">
              <a:buNone/>
            </a:pPr>
            <a:r>
              <a:rPr lang="en-US" sz="3200" b="1" dirty="0">
                <a:latin typeface="SP SUAN DUSIT" panose="02000000000000000000" pitchFamily="2" charset="0"/>
                <a:cs typeface="SP SUAN DUSIT" panose="02000000000000000000" pitchFamily="2" charset="0"/>
              </a:rPr>
              <a:t> </a:t>
            </a:r>
            <a:r>
              <a:rPr lang="en-US" sz="3200" b="1" dirty="0">
                <a:solidFill>
                  <a:srgbClr val="FFC000"/>
                </a:solidFill>
                <a:latin typeface="SP SUAN DUSIT" panose="02000000000000000000" pitchFamily="2" charset="0"/>
                <a:cs typeface="SP SUAN DUSIT" panose="02000000000000000000" pitchFamily="2" charset="0"/>
              </a:rPr>
              <a:t>1. The WBS must be a tree structure.</a:t>
            </a:r>
          </a:p>
          <a:p>
            <a:pPr marL="0" indent="0" algn="thaiDist">
              <a:buNone/>
            </a:pPr>
            <a:r>
              <a:rPr lang="en-US" sz="3200" b="1" dirty="0">
                <a:solidFill>
                  <a:srgbClr val="FFC000"/>
                </a:solidFill>
                <a:latin typeface="SP SUAN DUSIT" panose="02000000000000000000" pitchFamily="2" charset="0"/>
                <a:cs typeface="SP SUAN DUSIT" panose="02000000000000000000" pitchFamily="2" charset="0"/>
              </a:rPr>
              <a:t>      </a:t>
            </a:r>
            <a:r>
              <a:rPr lang="en-US" sz="3200" b="1" dirty="0">
                <a:latin typeface="SP SUAN DUSIT" panose="02000000000000000000" pitchFamily="2" charset="0"/>
                <a:cs typeface="SP SUAN DUSIT" panose="02000000000000000000" pitchFamily="2" charset="0"/>
              </a:rPr>
              <a:t>There should be no loops or cycles in the WBS. Iterative actions will be shown in the process model and/or the life cycle model.</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2795988575"/>
      </p:ext>
    </p:extLst>
  </p:cSld>
  <p:clrMapOvr>
    <a:masterClrMapping/>
  </p:clrMapOvr>
  <p:transition>
    <p:random/>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6AA15AE-DAFE-4E1E-B05F-F57962FD3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en and black text with a question mark and a question mark&#10;&#10;Description automatically generated">
            <a:extLst>
              <a:ext uri="{FF2B5EF4-FFF2-40B4-BE49-F238E27FC236}">
                <a16:creationId xmlns:a16="http://schemas.microsoft.com/office/drawing/2014/main" id="{7A16B1C3-C91E-A47C-3345-AFD0FE7136B1}"/>
              </a:ext>
            </a:extLst>
          </p:cNvPr>
          <p:cNvPicPr>
            <a:picLocks noChangeAspect="1"/>
          </p:cNvPicPr>
          <p:nvPr/>
        </p:nvPicPr>
        <p:blipFill>
          <a:blip r:embed="rId3"/>
          <a:stretch>
            <a:fillRect/>
          </a:stretch>
        </p:blipFill>
        <p:spPr>
          <a:xfrm>
            <a:off x="911424" y="1742252"/>
            <a:ext cx="6912217" cy="3904737"/>
          </a:xfrm>
          <a:prstGeom prst="rect">
            <a:avLst/>
          </a:prstGeom>
        </p:spPr>
      </p:pic>
      <p:cxnSp>
        <p:nvCxnSpPr>
          <p:cNvPr id="4105" name="Straight Connector 4104">
            <a:extLst>
              <a:ext uri="{FF2B5EF4-FFF2-40B4-BE49-F238E27FC236}">
                <a16:creationId xmlns:a16="http://schemas.microsoft.com/office/drawing/2014/main" id="{D07141D5-A57C-43F5-A655-5BA2D0D2AF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107" name="Rectangle 4106">
            <a:extLst>
              <a:ext uri="{FF2B5EF4-FFF2-40B4-BE49-F238E27FC236}">
                <a16:creationId xmlns:a16="http://schemas.microsoft.com/office/drawing/2014/main" id="{D9DB1F97-BFF9-46CC-8EB4-BB63B98F1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h-TH"/>
          </a:p>
        </p:txBody>
      </p:sp>
      <p:sp>
        <p:nvSpPr>
          <p:cNvPr id="4109" name="Rectangle 4108">
            <a:extLst>
              <a:ext uri="{FF2B5EF4-FFF2-40B4-BE49-F238E27FC236}">
                <a16:creationId xmlns:a16="http://schemas.microsoft.com/office/drawing/2014/main" id="{88CAE6E3-39B4-4A16-97BC-9C376B9B7E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h-TH"/>
          </a:p>
        </p:txBody>
      </p:sp>
    </p:spTree>
    <p:extLst>
      <p:ext uri="{BB962C8B-B14F-4D97-AF65-F5344CB8AC3E}">
        <p14:creationId xmlns:p14="http://schemas.microsoft.com/office/powerpoint/2010/main" val="2403844350"/>
      </p:ext>
    </p:ext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271464" y="1196752"/>
            <a:ext cx="10009112" cy="3970784"/>
          </a:xfrm>
        </p:spPr>
        <p:txBody>
          <a:bodyPr/>
          <a:lstStyle/>
          <a:p>
            <a:pPr marL="0" indent="0" algn="thaiDist">
              <a:buNone/>
            </a:pPr>
            <a:r>
              <a:rPr lang="en-US" sz="3200" b="1" dirty="0">
                <a:solidFill>
                  <a:srgbClr val="FFC000"/>
                </a:solidFill>
                <a:latin typeface="SP SUAN DUSIT" panose="02000000000000000000" pitchFamily="2" charset="0"/>
                <a:cs typeface="SP SUAN DUSIT" panose="02000000000000000000" pitchFamily="2" charset="0"/>
              </a:rPr>
              <a:t>2. Every task and deliverable description must be understandable and unambiguous. </a:t>
            </a:r>
          </a:p>
          <a:p>
            <a:pPr marL="0" indent="0" algn="thaiDist">
              <a:buNone/>
            </a:pPr>
            <a:r>
              <a:rPr lang="en-US" sz="3200" b="1" dirty="0">
                <a:latin typeface="SP SUAN DUSIT" panose="02000000000000000000" pitchFamily="2" charset="0"/>
                <a:cs typeface="SP SUAN DUSIT" panose="02000000000000000000" pitchFamily="2" charset="0"/>
              </a:rPr>
              <a:t>    The purpose of a WBS is communication with team members. If the team members misinterpret what the task or deliverable is supposed to be, there will be problems.</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338588738"/>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199456" y="1268760"/>
            <a:ext cx="10009112" cy="4618856"/>
          </a:xfrm>
        </p:spPr>
        <p:txBody>
          <a:bodyPr>
            <a:normAutofit/>
          </a:bodyPr>
          <a:lstStyle/>
          <a:p>
            <a:pPr marL="0" indent="0" algn="thaiDist">
              <a:buNone/>
            </a:pPr>
            <a:r>
              <a:rPr lang="en-US" sz="3200" b="1" dirty="0">
                <a:solidFill>
                  <a:srgbClr val="FF0000"/>
                </a:solidFill>
                <a:latin typeface="SP SUAN DUSIT" panose="02000000000000000000" pitchFamily="2" charset="0"/>
                <a:cs typeface="SP SUAN DUSIT" panose="02000000000000000000" pitchFamily="2" charset="0"/>
              </a:rPr>
              <a:t>3. Every task must have a completion criterion (often a deliverable). </a:t>
            </a:r>
          </a:p>
          <a:p>
            <a:pPr marL="0" indent="0" algn="thaiDist">
              <a:buNone/>
            </a:pPr>
            <a:r>
              <a:rPr lang="en-US" sz="3600" b="1" dirty="0">
                <a:solidFill>
                  <a:srgbClr val="FFC000"/>
                </a:solidFill>
                <a:latin typeface="SP SUAN DUSIT" panose="02000000000000000000" pitchFamily="2" charset="0"/>
                <a:cs typeface="SP SUAN DUSIT" panose="02000000000000000000" pitchFamily="2" charset="0"/>
              </a:rPr>
              <a:t>    </a:t>
            </a:r>
            <a:r>
              <a:rPr lang="en-US" sz="3600" b="1" dirty="0">
                <a:latin typeface="SP SUAN DUSIT" panose="02000000000000000000" pitchFamily="2" charset="0"/>
                <a:cs typeface="SP SUAN DUSIT" panose="02000000000000000000" pitchFamily="2" charset="0"/>
              </a:rPr>
              <a:t>There must be a way to decide when a task is completed, because subtasks that have no definite ending encourage false expectations of progress. This decision is called a </a:t>
            </a:r>
            <a:r>
              <a:rPr lang="en-US" sz="3600" b="1" u="sng" dirty="0">
                <a:solidFill>
                  <a:srgbClr val="FF0066"/>
                </a:solidFill>
                <a:latin typeface="SP SUAN DUSIT" panose="02000000000000000000" pitchFamily="2" charset="0"/>
                <a:cs typeface="SP SUAN DUSIT" panose="02000000000000000000" pitchFamily="2" charset="0"/>
              </a:rPr>
              <a:t>completion criterion</a:t>
            </a:r>
            <a:r>
              <a:rPr lang="en-US" sz="3600" b="1" dirty="0">
                <a:solidFill>
                  <a:srgbClr val="FF0066"/>
                </a:solidFill>
                <a:latin typeface="SP SUAN DUSIT" panose="02000000000000000000" pitchFamily="2" charset="0"/>
                <a:cs typeface="SP SUAN DUSIT" panose="02000000000000000000" pitchFamily="2" charset="0"/>
              </a:rPr>
              <a:t>. </a:t>
            </a:r>
            <a:r>
              <a:rPr lang="en-US" sz="3600" b="1" dirty="0">
                <a:latin typeface="SP SUAN DUSIT" panose="02000000000000000000" pitchFamily="2" charset="0"/>
                <a:cs typeface="SP SUAN DUSIT" panose="02000000000000000000" pitchFamily="2" charset="0"/>
              </a:rPr>
              <a:t>It may be a deliverable, for example, a complete design for the project, and then a peer review can decide if it is complete.</a:t>
            </a:r>
            <a:endParaRPr lang="th-TH" altLang="th-TH" sz="2400"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1617781329"/>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199456" y="1182255"/>
            <a:ext cx="10009112" cy="4705361"/>
          </a:xfrm>
        </p:spPr>
        <p:txBody>
          <a:bodyPr>
            <a:normAutofit/>
          </a:bodyPr>
          <a:lstStyle/>
          <a:p>
            <a:pPr marL="0" indent="0" algn="thaiDist">
              <a:buNone/>
            </a:pPr>
            <a:r>
              <a:rPr lang="en-US" sz="3200" b="1" dirty="0">
                <a:solidFill>
                  <a:srgbClr val="FF0000"/>
                </a:solidFill>
                <a:latin typeface="SP SUAN DUSIT" panose="02000000000000000000" pitchFamily="2" charset="0"/>
                <a:cs typeface="SP SUAN DUSIT" panose="02000000000000000000" pitchFamily="2" charset="0"/>
              </a:rPr>
              <a:t>4. All deliverables (artifacts) must be identified. </a:t>
            </a:r>
          </a:p>
          <a:p>
            <a:pPr marL="0" indent="0" algn="thaiDist">
              <a:buNone/>
            </a:pPr>
            <a:r>
              <a:rPr lang="en-US" sz="3200" b="1" dirty="0">
                <a:solidFill>
                  <a:srgbClr val="FFC000"/>
                </a:solidFill>
                <a:latin typeface="SP SUAN DUSIT" panose="02000000000000000000" pitchFamily="2" charset="0"/>
                <a:cs typeface="SP SUAN DUSIT" panose="02000000000000000000" pitchFamily="2" charset="0"/>
              </a:rPr>
              <a:t>     </a:t>
            </a:r>
            <a:r>
              <a:rPr lang="en-US" sz="3200" b="1" dirty="0">
                <a:latin typeface="SP SUAN DUSIT" panose="02000000000000000000" pitchFamily="2" charset="0"/>
                <a:cs typeface="SP SUAN DUSIT" panose="02000000000000000000" pitchFamily="2" charset="0"/>
              </a:rPr>
              <a:t>A deliverable must be produced by some task or it won’t be produced.</a:t>
            </a:r>
          </a:p>
          <a:p>
            <a:pPr marL="0" indent="0" algn="thaiDist">
              <a:buNone/>
            </a:pPr>
            <a:r>
              <a:rPr lang="en-US" sz="3200" b="1" dirty="0">
                <a:solidFill>
                  <a:srgbClr val="FF0000"/>
                </a:solidFill>
                <a:latin typeface="SP SUAN DUSIT" panose="02000000000000000000" pitchFamily="2" charset="0"/>
                <a:cs typeface="SP SUAN DUSIT" panose="02000000000000000000" pitchFamily="2" charset="0"/>
              </a:rPr>
              <a:t>5. Positive completion of the tasks must imply completion of the whole task. </a:t>
            </a:r>
          </a:p>
          <a:p>
            <a:pPr marL="0" indent="0" algn="thaiDist">
              <a:buNone/>
            </a:pPr>
            <a:r>
              <a:rPr lang="en-US" sz="3200" b="1" dirty="0">
                <a:latin typeface="SP SUAN DUSIT" panose="02000000000000000000" pitchFamily="2" charset="0"/>
                <a:cs typeface="SP SUAN DUSIT" panose="02000000000000000000" pitchFamily="2" charset="0"/>
              </a:rPr>
              <a:t>    The purpose of the work breakdown schedule is to identify the subtasks necessary to complete the whole task. If important tasks or deliverables are missing, the whole task will not be accomplished.</a:t>
            </a:r>
            <a:endParaRPr lang="th-TH" altLang="th-TH" b="1" dirty="0">
              <a:latin typeface="SP SUAN DUSIT" panose="02000000000000000000" pitchFamily="2" charset="0"/>
              <a:cs typeface="SP SUAN DUSIT" panose="02000000000000000000" pitchFamily="2" charset="0"/>
            </a:endParaRPr>
          </a:p>
        </p:txBody>
      </p:sp>
    </p:spTree>
    <p:extLst>
      <p:ext uri="{BB962C8B-B14F-4D97-AF65-F5344CB8AC3E}">
        <p14:creationId xmlns:p14="http://schemas.microsoft.com/office/powerpoint/2010/main" val="3367807443"/>
      </p:ext>
    </p:extLst>
  </p:cSld>
  <p:clrMapOvr>
    <a:masterClrMapping/>
  </p:clrMapOvr>
  <p:transition>
    <p:random/>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1882</TotalTime>
  <Words>3541</Words>
  <Application>Microsoft Office PowerPoint</Application>
  <PresentationFormat>Widescreen</PresentationFormat>
  <Paragraphs>161</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Calibri</vt:lpstr>
      <vt:lpstr>Calibri Light</vt:lpstr>
      <vt:lpstr>Cordia New</vt:lpstr>
      <vt:lpstr>CordiaUPC</vt:lpstr>
      <vt:lpstr>SP SUAN DUSIT</vt:lpstr>
      <vt:lpstr>Retrospect</vt:lpstr>
      <vt:lpstr>Chapter 5   Software Project Planning </vt:lpstr>
      <vt:lpstr>Outline of this presentation</vt:lpstr>
      <vt:lpstr>5.1 Project Planning</vt:lpstr>
      <vt:lpstr>5.2 WBS—Work Breakdown Structure</vt:lpstr>
      <vt:lpstr>PowerPoint Presentation</vt:lpstr>
      <vt:lpstr>The following are rules for constructing a proper work breakdown structure:</vt:lpstr>
      <vt:lpstr>PowerPoint Presentation</vt:lpstr>
      <vt:lpstr>PowerPoint Presentation</vt:lpstr>
      <vt:lpstr>PowerPoint Presentation</vt:lpstr>
      <vt:lpstr>Example 5.1</vt:lpstr>
      <vt:lpstr>Example 5.2</vt:lpstr>
      <vt:lpstr>Example 5.2</vt:lpstr>
      <vt:lpstr>Example 5.2</vt:lpstr>
      <vt:lpstr>PowerPoint Presentation</vt:lpstr>
      <vt:lpstr>5.3 PERT—Program Evaluation and Review Technique</vt:lpstr>
      <vt:lpstr>PowerPoint Presentation</vt:lpstr>
      <vt:lpstr>5.3.1 ALGORITHM FOR COMPLETION TIMES</vt:lpstr>
      <vt:lpstr>Example 5.3</vt:lpstr>
      <vt:lpstr>Table 5-1 Subtasks</vt:lpstr>
      <vt:lpstr>Example 5.3</vt:lpstr>
      <vt:lpstr>Table 5-2 Subtasks</vt:lpstr>
      <vt:lpstr>Example 5.3</vt:lpstr>
      <vt:lpstr>Example 5.3</vt:lpstr>
      <vt:lpstr>5.3.2 CRITICAL PATH</vt:lpstr>
      <vt:lpstr>5.3.3 ALGORITHMFOR MARKING CRITICAL PATH</vt:lpstr>
      <vt:lpstr>Example 5.4</vt:lpstr>
      <vt:lpstr>5.3.4 SLACK TIME</vt:lpstr>
      <vt:lpstr>5.3.5 ALGORITHMFOR SLACK TIME</vt:lpstr>
      <vt:lpstr>Example 5.5</vt:lpstr>
      <vt:lpstr>PowerPoint Presentation</vt:lpstr>
      <vt:lpstr>Table 5-3 Subtasks with Slack Time</vt:lpstr>
      <vt:lpstr>Example 5.6</vt:lpstr>
      <vt:lpstr>5.4 Software Cost Estimation</vt:lpstr>
      <vt:lpstr>5.4.1 ESTIMATION OF LINES OF CODE (LOC)</vt:lpstr>
      <vt:lpstr>PowerPoint Presentation</vt:lpstr>
      <vt:lpstr>Example 5.7</vt:lpstr>
      <vt:lpstr>The estimates for each section are as follows:</vt:lpstr>
      <vt:lpstr>5.4.2 LOC-BASED COST ESTIMATION</vt:lpstr>
      <vt:lpstr>PowerPoint Presentation</vt:lpstr>
      <vt:lpstr>Example 5.8</vt:lpstr>
      <vt:lpstr>Table 5-5 Historical Data</vt:lpstr>
      <vt:lpstr>5.4.3 CONSTRUCTIVE COST MODEL (COCOMO)</vt:lpstr>
      <vt:lpstr>5.4.3 CONSTRUCTIVE COST MODEL (COCOMO)</vt:lpstr>
      <vt:lpstr>5.4.3 CONSTRUCTIVE COST MODEL (COCOMO)</vt:lpstr>
      <vt:lpstr>Example 5.9</vt:lpstr>
      <vt:lpstr>5.4.3 CONSTRUCTIVE COST MODEL (COCOMO)</vt:lpstr>
      <vt:lpstr>Example 5.10    Table 5-7 COCOMO Development Time</vt:lpstr>
      <vt:lpstr>5.4.4 FUNCTION POINT ANALYSIS</vt:lpstr>
      <vt:lpstr>PowerPoint Presentation</vt:lpstr>
      <vt:lpstr>PowerPoint Presentation</vt:lpstr>
      <vt:lpstr>PowerPoint Presentation</vt:lpstr>
      <vt:lpstr>5.4.4.1 Counting Unadjusted Function Points</vt:lpstr>
      <vt:lpstr>Table 5-8 Function Point Weights</vt:lpstr>
      <vt:lpstr>Example 5.11</vt:lpstr>
      <vt:lpstr>5.4.5 PRODUCTIVITY</vt:lpstr>
      <vt:lpstr>Example 5.12</vt:lpstr>
      <vt:lpstr>5.4.6 EVALUATING ESTIMATIONS</vt:lpstr>
      <vt:lpstr>Example 5.13</vt:lpstr>
      <vt:lpstr>5.4.7 AUTOMATED ESTIMATION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Software Development</dc:title>
  <dc:creator>Somnuk Keretho</dc:creator>
  <cp:lastModifiedBy>Juthawut Chantaramalee</cp:lastModifiedBy>
  <cp:revision>258</cp:revision>
  <dcterms:created xsi:type="dcterms:W3CDTF">1997-11-07T14:07:18Z</dcterms:created>
  <dcterms:modified xsi:type="dcterms:W3CDTF">2025-03-04T04:13:05Z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sk@nontri.ku.ac.th</vt:lpwstr>
  </property>
  <property fmtid="{D5CDD505-2E9C-101B-9397-08002B2CF9AE}" pid="8" name="HomePage">
    <vt:lpwstr>http://www.cpe.ku.ac.th/~sk</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D:\204541</vt:lpwstr>
  </property>
</Properties>
</file>